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4"/>
  </p:notesMasterIdLst>
  <p:sldIdLst>
    <p:sldId id="256" r:id="rId2"/>
    <p:sldId id="356" r:id="rId3"/>
    <p:sldId id="258" r:id="rId4"/>
    <p:sldId id="259" r:id="rId5"/>
    <p:sldId id="308" r:id="rId6"/>
    <p:sldId id="305" r:id="rId7"/>
    <p:sldId id="306" r:id="rId8"/>
    <p:sldId id="307" r:id="rId9"/>
    <p:sldId id="304" r:id="rId10"/>
    <p:sldId id="310" r:id="rId11"/>
    <p:sldId id="312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4" r:id="rId43"/>
    <p:sldId id="343" r:id="rId44"/>
    <p:sldId id="345" r:id="rId45"/>
    <p:sldId id="346" r:id="rId46"/>
    <p:sldId id="347" r:id="rId47"/>
    <p:sldId id="302" r:id="rId48"/>
    <p:sldId id="348" r:id="rId49"/>
    <p:sldId id="350" r:id="rId50"/>
    <p:sldId id="352" r:id="rId51"/>
    <p:sldId id="351" r:id="rId52"/>
    <p:sldId id="353" r:id="rId53"/>
    <p:sldId id="357" r:id="rId54"/>
    <p:sldId id="263" r:id="rId55"/>
    <p:sldId id="364" r:id="rId56"/>
    <p:sldId id="362" r:id="rId57"/>
    <p:sldId id="365" r:id="rId58"/>
    <p:sldId id="366" r:id="rId59"/>
    <p:sldId id="360" r:id="rId60"/>
    <p:sldId id="367" r:id="rId61"/>
    <p:sldId id="361" r:id="rId62"/>
    <p:sldId id="279" r:id="rId63"/>
  </p:sldIdLst>
  <p:sldSz cx="9144000" cy="5143500" type="screen16x9"/>
  <p:notesSz cx="6858000" cy="9144000"/>
  <p:embeddedFontLst>
    <p:embeddedFont>
      <p:font typeface="Exo 2" panose="020B0604020202020204" charset="0"/>
      <p:regular r:id="rId65"/>
      <p:bold r:id="rId66"/>
      <p:italic r:id="rId67"/>
      <p:boldItalic r:id="rId68"/>
    </p:embeddedFont>
    <p:embeddedFont>
      <p:font typeface="Fira Sans Extra Condensed Medium" panose="020B0604020202020204" charset="0"/>
      <p:regular r:id="rId69"/>
      <p:bold r:id="rId70"/>
      <p:italic r:id="rId71"/>
      <p:boldItalic r:id="rId72"/>
    </p:embeddedFont>
    <p:embeddedFont>
      <p:font typeface="Roboto Condensed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bold r:id="rId78"/>
      <p:italic r:id="rId79"/>
      <p:boldItalic r:id="rId80"/>
    </p:embeddedFont>
    <p:embeddedFont>
      <p:font typeface="Squada One" panose="020B0604020202020204" charset="0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2AB2B-DCB1-400E-ADEE-F5DEF85ADBDC}">
  <a:tblStyle styleId="{1E72AB2B-DCB1-400E-ADEE-F5DEF85ADB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4" autoAdjust="0"/>
  </p:normalViewPr>
  <p:slideViewPr>
    <p:cSldViewPr snapToGrid="0">
      <p:cViewPr varScale="1">
        <p:scale>
          <a:sx n="154" d="100"/>
          <a:sy n="154" d="100"/>
        </p:scale>
        <p:origin x="38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9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61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80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8478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9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95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63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8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688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46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37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1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28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0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95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3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67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02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36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23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81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48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11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72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6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14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70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93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5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59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99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7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0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7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82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54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238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2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Az is a replacement for AzureRM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AzureRM.Netcore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Az runs on PowerShell 5.1 and PowerShell Core.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should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install Az side-by-side with AzureRM.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Remove all AzureRM modules before installing Az.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8571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412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26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376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263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09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9398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510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2808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6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3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638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5364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25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1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9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62" r:id="rId7"/>
    <p:sldLayoutId id="2147483669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automation-supports-the-azure-powershell-az-modul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resource-manager-template-language-addition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premium-blob-storage-is-now-generally-availabl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front-door-service-is-now-availabl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pp-service-migration-assistant-for-asp-net-applications-is-now-availabl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dvanced-filtering-generally-available-in-event-gri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-availability-azure-dev-spac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red-hat-openshift-now-availabl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microsoft-authentication-library-for-javascri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linkedin.com/in/mbrand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bout-azure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now-supports-github-identity-single-sign-o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user-defined-network-policy-in-azure-kubernetes-service-aks-is-now-availabl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kubernetes-service-aks-virtual-node-is-now-availabl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container-registry-content-trust-is-now-availabl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container-registry-tag-locking-policy-is-now-generally-availabl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resource-graph-is-now-generally-availabl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introducing-the-microsoft-cloud-adoption-framework-for-azur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function-consumption-plan-for-linux-is-now-availabl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python-support-in-azure-functions-is-now-availabl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-availability-of-user-assigned-managed-identities-for-app-service-and-azure-function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-availability-of-user-assigned-managed-identities-for-app-service-and-azure-function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microsoft-azure-ultra-disks-general-availability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egress-lockdown-in-azure-kubernetes-service-aks-is-now-generally-availabl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microsoft-azure-available-from-new-cloud-regions-in-german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-availability-of-key-vault-references-in-app-service-and-azure-function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standard-load-balancers-in-azure-kubernetes-service-ak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ithub-actions-for-azure-are-now-generally-availabl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private-link-is-now-available-in-all-region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ly-available-aks-cluster-autoscale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-availability-azure-container-registry-oci-artifact-support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now-available-azure-data-shar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support-for-multiple-node-pools-in-azure-kubernetes-service-is-now-available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kubernetes-service-aks-support-for-azure-availability-zones-is-now-available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bastion-is-now-generally-availabl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powershell-support-in-azure-functions-is-now-generally-availabl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dedicated-hosts-now-generally-availabl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dedicated-hosts-now-generally-availabl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functions-runtime-30-is-now-available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zure-powershell-cross-platform-az-module-replacing-azurer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-de/techwiese/community/meetups/azure.aspx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hyperlink" Target="https://www.meetup.com/de-DE/Azure-Meetup-Rosenheim/" TargetMode="External"/><Relationship Id="rId4" Type="http://schemas.openxmlformats.org/officeDocument/2006/relationships/hyperlink" Target="https://www.meetup.com/de-DE/Azure-DEV-Munich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-de/partner/readiness/default.aspx?Suchbegriff=&amp;Thema=Cloud%20Platform&amp;Zielgruppe=Architekten&amp;Ort=M%C3%BCnchen&amp;Level=&amp;Sprache=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eekly.info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eekly.info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eekly.info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eekly.inf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generally-available-azure-data-box-dis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eekly.info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nnouncing-the-general-availability-of-azure-lab-servic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nnouncing-the-general-availability-of-azure-lab-servic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new-features-are-now-generally-available-in-event-gri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Talk: What's up in Azure 2020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434343"/>
                </a:solidFill>
              </a:rPr>
              <a:t>Azure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News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Automation supports the Azure PowerShell Az module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11</a:t>
            </a:r>
            <a:r>
              <a:rPr lang="en-US" dirty="0"/>
              <a:t>.0</a:t>
            </a:r>
            <a:r>
              <a:rPr lang="en-DE" dirty="0"/>
              <a:t>2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6" name="Picture 5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115C8BC-1F33-4C06-93F8-997D2635F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62" y="2936147"/>
            <a:ext cx="1082761" cy="10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Azure Resource Manager template </a:t>
            </a:r>
            <a:br>
              <a:rPr lang="en-DE" dirty="0"/>
            </a:br>
            <a:r>
              <a:rPr lang="en-US" dirty="0"/>
              <a:t>language additions</a:t>
            </a:r>
            <a:endParaRPr lang="en-D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11</a:t>
            </a:r>
            <a:r>
              <a:rPr lang="en-US" dirty="0"/>
              <a:t>.0</a:t>
            </a:r>
            <a:r>
              <a:rPr lang="en-DE" dirty="0"/>
              <a:t>3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2054" name="Picture 6" descr="Bildergebnis für arm template icon">
            <a:extLst>
              <a:ext uri="{FF2B5EF4-FFF2-40B4-BE49-F238E27FC236}">
                <a16:creationId xmlns:a16="http://schemas.microsoft.com/office/drawing/2014/main" id="{FE304796-8156-40CF-B512-EA5FD376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" y="2801049"/>
            <a:ext cx="1230385" cy="123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172A3-83E6-45B8-BBC2-018A8C3AEDE9}"/>
              </a:ext>
            </a:extLst>
          </p:cNvPr>
          <p:cNvSpPr txBox="1"/>
          <p:nvPr/>
        </p:nvSpPr>
        <p:spPr>
          <a:xfrm>
            <a:off x="2216205" y="2724539"/>
            <a:ext cx="4028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p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w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p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p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h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c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d</a:t>
            </a:r>
            <a:r>
              <a:rPr lang="en-US" b="1" dirty="0" err="1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US" b="1" dirty="0" err="1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DE" b="1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p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p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newGuid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()</a:t>
            </a:r>
            <a:endParaRPr lang="en-DE" dirty="0">
              <a:solidFill>
                <a:schemeClr val="dk1"/>
              </a:solidFill>
              <a:latin typeface="Exo 2"/>
              <a:sym typeface="Exo 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utcNow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10720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premium blob storage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19</a:t>
            </a:r>
            <a:r>
              <a:rPr lang="en-US" dirty="0"/>
              <a:t>.0</a:t>
            </a:r>
            <a:r>
              <a:rPr lang="en-DE" dirty="0"/>
              <a:t>3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5" name="Picture 4" descr="A stop sign&#10;&#10;Description automatically generated">
            <a:extLst>
              <a:ext uri="{FF2B5EF4-FFF2-40B4-BE49-F238E27FC236}">
                <a16:creationId xmlns:a16="http://schemas.microsoft.com/office/drawing/2014/main" id="{DD358D3F-C16E-4E26-91B2-F7E7B720D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49" y="3062449"/>
            <a:ext cx="1081712" cy="1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Front Door Service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27</a:t>
            </a:r>
            <a:r>
              <a:rPr lang="en-US" dirty="0"/>
              <a:t>.0</a:t>
            </a:r>
            <a:r>
              <a:rPr lang="en-DE" dirty="0"/>
              <a:t>4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3074" name="Picture 2" descr="Bildergebnis für azure Front Door icon transparent">
            <a:extLst>
              <a:ext uri="{FF2B5EF4-FFF2-40B4-BE49-F238E27FC236}">
                <a16:creationId xmlns:a16="http://schemas.microsoft.com/office/drawing/2014/main" id="{7EC2D6AF-0A4C-4A6D-A935-BC500D37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" y="3074348"/>
            <a:ext cx="2617669" cy="123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7A80D13-02A6-4222-954D-69369041C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for load balancing in Azure</a:t>
            </a:r>
            <a:endParaRPr lang="en-DE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C4BE8-4D1C-45EC-AAFB-74926023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4" y="1231641"/>
            <a:ext cx="3181543" cy="32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App Service Migration Assistant for ASP.NET applications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10</a:t>
            </a:r>
            <a:r>
              <a:rPr lang="en-US" dirty="0"/>
              <a:t>.0</a:t>
            </a:r>
            <a:r>
              <a:rPr lang="en-DE" dirty="0"/>
              <a:t>4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71962-DE61-4DC4-A150-5E468E5F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7" y="2915219"/>
            <a:ext cx="4468246" cy="19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US" dirty="0"/>
            </a:br>
            <a:r>
              <a:rPr lang="en-DE" dirty="0"/>
              <a:t>A</a:t>
            </a:r>
            <a:r>
              <a:rPr lang="en-US" dirty="0"/>
              <a:t>d</a:t>
            </a:r>
            <a:r>
              <a:rPr lang="en-DE" dirty="0"/>
              <a:t>v</a:t>
            </a:r>
            <a:r>
              <a:rPr lang="en-US" dirty="0"/>
              <a:t>a</a:t>
            </a:r>
            <a:r>
              <a:rPr lang="en-DE" dirty="0"/>
              <a:t>n</a:t>
            </a:r>
            <a:r>
              <a:rPr lang="en-US" dirty="0"/>
              <a:t>c</a:t>
            </a:r>
            <a:r>
              <a:rPr lang="en-DE" dirty="0"/>
              <a:t>e</a:t>
            </a:r>
            <a:r>
              <a:rPr lang="en-US" dirty="0"/>
              <a:t>d</a:t>
            </a:r>
            <a:r>
              <a:rPr lang="en-DE" dirty="0"/>
              <a:t> </a:t>
            </a:r>
            <a:r>
              <a:rPr lang="en-US" dirty="0"/>
              <a:t>f</a:t>
            </a:r>
            <a:r>
              <a:rPr lang="en-DE" dirty="0"/>
              <a:t>i</a:t>
            </a:r>
            <a:r>
              <a:rPr lang="en-US" dirty="0"/>
              <a:t>l</a:t>
            </a:r>
            <a:r>
              <a:rPr lang="en-DE" dirty="0"/>
              <a:t>t</a:t>
            </a:r>
            <a:r>
              <a:rPr lang="en-US" dirty="0"/>
              <a:t>e</a:t>
            </a:r>
            <a:r>
              <a:rPr lang="en-DE" dirty="0"/>
              <a:t>r</a:t>
            </a:r>
            <a:r>
              <a:rPr lang="en-US" dirty="0" err="1"/>
              <a:t>i</a:t>
            </a:r>
            <a:r>
              <a:rPr lang="en-DE" dirty="0"/>
              <a:t>n</a:t>
            </a:r>
            <a:r>
              <a:rPr lang="en-US" dirty="0"/>
              <a:t>g</a:t>
            </a:r>
            <a:r>
              <a:rPr lang="en-DE" dirty="0"/>
              <a:t> </a:t>
            </a:r>
            <a:r>
              <a:rPr lang="en-US" dirty="0" err="1"/>
              <a:t>i</a:t>
            </a:r>
            <a:r>
              <a:rPr lang="en-DE" dirty="0"/>
              <a:t>n </a:t>
            </a:r>
            <a:r>
              <a:rPr lang="en-US" dirty="0"/>
              <a:t>E</a:t>
            </a:r>
            <a:r>
              <a:rPr lang="en-DE" dirty="0"/>
              <a:t>v</a:t>
            </a:r>
            <a:r>
              <a:rPr lang="en-US" dirty="0"/>
              <a:t>e</a:t>
            </a:r>
            <a:r>
              <a:rPr lang="en-DE" dirty="0"/>
              <a:t>n</a:t>
            </a:r>
            <a:r>
              <a:rPr lang="en-US" dirty="0"/>
              <a:t>t</a:t>
            </a:r>
            <a:r>
              <a:rPr lang="en-DE" dirty="0"/>
              <a:t>G</a:t>
            </a:r>
            <a:r>
              <a:rPr lang="en-US" dirty="0"/>
              <a:t>r</a:t>
            </a:r>
            <a:r>
              <a:rPr lang="en-DE" dirty="0"/>
              <a:t>i</a:t>
            </a:r>
            <a:r>
              <a:rPr lang="en-US" dirty="0"/>
              <a:t>d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29</a:t>
            </a:r>
            <a:r>
              <a:rPr lang="en-US" dirty="0"/>
              <a:t>.</a:t>
            </a:r>
            <a:r>
              <a:rPr lang="en-DE" dirty="0"/>
              <a:t>03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96CC8-DD1C-4041-89F3-5702B0D98612}"/>
              </a:ext>
            </a:extLst>
          </p:cNvPr>
          <p:cNvSpPr txBox="1"/>
          <p:nvPr/>
        </p:nvSpPr>
        <p:spPr>
          <a:xfrm>
            <a:off x="2216205" y="2724539"/>
            <a:ext cx="39581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m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a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g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s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w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h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o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c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n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h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br>
              <a:rPr lang="en-DE" dirty="0">
                <a:solidFill>
                  <a:schemeClr val="dk1"/>
                </a:solidFill>
                <a:latin typeface="Exo 2"/>
                <a:sym typeface="Exo 2"/>
              </a:rPr>
            </a:b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m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b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f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d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b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j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c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i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n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y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u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r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J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S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. 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G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. data.key1.key2....</a:t>
            </a:r>
            <a:r>
              <a:rPr lang="en-DE" dirty="0" err="1">
                <a:solidFill>
                  <a:schemeClr val="dk1"/>
                </a:solidFill>
                <a:latin typeface="Exo 2"/>
                <a:sym typeface="Exo 2"/>
              </a:rPr>
              <a:t>keyN</a:t>
            </a:r>
            <a:endParaRPr lang="en-US" dirty="0">
              <a:solidFill>
                <a:schemeClr val="dk1"/>
              </a:solidFill>
              <a:latin typeface="Exo 2"/>
              <a:sym typeface="Exo 2"/>
            </a:endParaRPr>
          </a:p>
        </p:txBody>
      </p:sp>
      <p:pic>
        <p:nvPicPr>
          <p:cNvPr id="1028" name="Picture 4" descr="Bildergebnis für azure eventgrid icon">
            <a:extLst>
              <a:ext uri="{FF2B5EF4-FFF2-40B4-BE49-F238E27FC236}">
                <a16:creationId xmlns:a16="http://schemas.microsoft.com/office/drawing/2014/main" id="{E2600144-A341-4EB4-BE3B-CB3CD7C65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4" y="2978574"/>
            <a:ext cx="1073310" cy="10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42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US" dirty="0"/>
            </a:br>
            <a:r>
              <a:rPr lang="en-US" dirty="0"/>
              <a:t>Azure Dev Spaces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14</a:t>
            </a:r>
            <a:r>
              <a:rPr lang="en-US" dirty="0"/>
              <a:t>.</a:t>
            </a:r>
            <a:r>
              <a:rPr lang="en-DE" dirty="0"/>
              <a:t>03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96CC8-DD1C-4041-89F3-5702B0D98612}"/>
              </a:ext>
            </a:extLst>
          </p:cNvPr>
          <p:cNvSpPr txBox="1"/>
          <p:nvPr/>
        </p:nvSpPr>
        <p:spPr>
          <a:xfrm>
            <a:off x="2216205" y="2724539"/>
            <a:ext cx="504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 Run your service in a live AKS cluster and test it end-to-end</a:t>
            </a:r>
          </a:p>
        </p:txBody>
      </p:sp>
    </p:spTree>
    <p:extLst>
      <p:ext uri="{BB962C8B-B14F-4D97-AF65-F5344CB8AC3E}">
        <p14:creationId xmlns:p14="http://schemas.microsoft.com/office/powerpoint/2010/main" val="3481407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US" dirty="0"/>
            </a:br>
            <a:r>
              <a:rPr lang="en-US" dirty="0"/>
              <a:t>Azure Red Hat OpenShift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08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122" name="Picture 2" descr="Bildergebnis für Red Hat OpenShift">
            <a:extLst>
              <a:ext uri="{FF2B5EF4-FFF2-40B4-BE49-F238E27FC236}">
                <a16:creationId xmlns:a16="http://schemas.microsoft.com/office/drawing/2014/main" id="{7E66B968-57BC-4D30-A661-998FD562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2" y="2724539"/>
            <a:ext cx="1922866" cy="2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84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US" dirty="0"/>
            </a:br>
            <a:r>
              <a:rPr lang="en-US" dirty="0"/>
              <a:t>Microsoft Authentication Library for </a:t>
            </a:r>
            <a:r>
              <a:rPr lang="en-US" dirty="0" err="1"/>
              <a:t>Javascript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03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829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cxnSp>
        <p:nvCxnSpPr>
          <p:cNvPr id="409" name="Google Shape;409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4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MARTIN BRANDL</a:t>
            </a:r>
            <a:endParaRPr dirty="0"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1"/>
          </p:nvPr>
        </p:nvSpPr>
        <p:spPr>
          <a:xfrm>
            <a:off x="2285759" y="1946292"/>
            <a:ext cx="4752349" cy="464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Cloud Solution Architect, Head of Cloud Development and Operations</a:t>
            </a:r>
          </a:p>
          <a:p>
            <a:pPr marL="0" lvl="0" indent="0"/>
            <a:r>
              <a:rPr lang="de-DE" dirty="0" err="1"/>
              <a:t>white</a:t>
            </a:r>
            <a:r>
              <a:rPr lang="de-DE" dirty="0"/>
              <a:t> duck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" name="Picture 2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DFCF662-DB71-470C-8D12-90E1BCC3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0" y="3608526"/>
            <a:ext cx="2662251" cy="1337882"/>
          </a:xfrm>
          <a:prstGeom prst="rect">
            <a:avLst/>
          </a:prstGeom>
        </p:spPr>
      </p:pic>
      <p:pic>
        <p:nvPicPr>
          <p:cNvPr id="46" name="Google Shape;407;p44">
            <a:extLst>
              <a:ext uri="{FF2B5EF4-FFF2-40B4-BE49-F238E27FC236}">
                <a16:creationId xmlns:a16="http://schemas.microsoft.com/office/drawing/2014/main" id="{0D7BFFA5-9D10-4494-8BEB-9FB14D704C72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15766" t="3236" r="13796"/>
          <a:stretch/>
        </p:blipFill>
        <p:spPr>
          <a:xfrm>
            <a:off x="731943" y="1409227"/>
            <a:ext cx="1263110" cy="171439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42" name="Google Shape;7984;p66">
            <a:extLst>
              <a:ext uri="{FF2B5EF4-FFF2-40B4-BE49-F238E27FC236}">
                <a16:creationId xmlns:a16="http://schemas.microsoft.com/office/drawing/2014/main" id="{502857B7-145E-4890-8C31-4C2A6E522872}"/>
              </a:ext>
            </a:extLst>
          </p:cNvPr>
          <p:cNvSpPr/>
          <p:nvPr/>
        </p:nvSpPr>
        <p:spPr>
          <a:xfrm>
            <a:off x="2365858" y="3174355"/>
            <a:ext cx="208543" cy="206302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4" name="Google Shape;8509;p66">
            <a:extLst>
              <a:ext uri="{FF2B5EF4-FFF2-40B4-BE49-F238E27FC236}">
                <a16:creationId xmlns:a16="http://schemas.microsoft.com/office/drawing/2014/main" id="{88BA1A1C-6181-49B4-B4B1-03342049EDD1}"/>
              </a:ext>
            </a:extLst>
          </p:cNvPr>
          <p:cNvGrpSpPr/>
          <p:nvPr/>
        </p:nvGrpSpPr>
        <p:grpSpPr>
          <a:xfrm>
            <a:off x="2370529" y="2837740"/>
            <a:ext cx="199201" cy="199201"/>
            <a:chOff x="1323129" y="2571761"/>
            <a:chExt cx="417024" cy="417024"/>
          </a:xfrm>
          <a:solidFill>
            <a:srgbClr val="5F7D95"/>
          </a:solidFill>
        </p:grpSpPr>
        <p:sp>
          <p:nvSpPr>
            <p:cNvPr id="45" name="Google Shape;8510;p66">
              <a:extLst>
                <a:ext uri="{FF2B5EF4-FFF2-40B4-BE49-F238E27FC236}">
                  <a16:creationId xmlns:a16="http://schemas.microsoft.com/office/drawing/2014/main" id="{9BCC339C-0A7F-4FAC-8A00-32B778E49840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8511;p66">
              <a:extLst>
                <a:ext uri="{FF2B5EF4-FFF2-40B4-BE49-F238E27FC236}">
                  <a16:creationId xmlns:a16="http://schemas.microsoft.com/office/drawing/2014/main" id="{59F3EBB2-9424-46A6-825E-E100F4A11A82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8512;p66">
              <a:extLst>
                <a:ext uri="{FF2B5EF4-FFF2-40B4-BE49-F238E27FC236}">
                  <a16:creationId xmlns:a16="http://schemas.microsoft.com/office/drawing/2014/main" id="{EAD92320-142E-4ECE-B042-10CCB083C386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8513;p66">
              <a:extLst>
                <a:ext uri="{FF2B5EF4-FFF2-40B4-BE49-F238E27FC236}">
                  <a16:creationId xmlns:a16="http://schemas.microsoft.com/office/drawing/2014/main" id="{D82A7171-5A31-4BBE-831C-5654C64E9AE7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" name="Google Shape;8514;p66">
            <a:extLst>
              <a:ext uri="{FF2B5EF4-FFF2-40B4-BE49-F238E27FC236}">
                <a16:creationId xmlns:a16="http://schemas.microsoft.com/office/drawing/2014/main" id="{85258E07-D2AE-4534-954D-E8009D2C5D40}"/>
              </a:ext>
            </a:extLst>
          </p:cNvPr>
          <p:cNvSpPr/>
          <p:nvPr/>
        </p:nvSpPr>
        <p:spPr>
          <a:xfrm>
            <a:off x="2370029" y="2537054"/>
            <a:ext cx="200200" cy="163273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4C57F-33FE-438C-98CF-76556185701C}"/>
              </a:ext>
            </a:extLst>
          </p:cNvPr>
          <p:cNvSpPr txBox="1"/>
          <p:nvPr/>
        </p:nvSpPr>
        <p:spPr>
          <a:xfrm>
            <a:off x="2649658" y="3123617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 Condensed Light"/>
                <a:ea typeface="Roboto Condensed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https://about-azure.com/</a:t>
            </a:r>
            <a:endParaRPr lang="en-DE" sz="1100" dirty="0">
              <a:solidFill>
                <a:schemeClr val="dk1"/>
              </a:solidFill>
              <a:latin typeface="Roboto Condensed Light"/>
              <a:ea typeface="Roboto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C0D9D-67C0-4E89-84A6-9EA5326DEF1D}"/>
              </a:ext>
            </a:extLst>
          </p:cNvPr>
          <p:cNvSpPr txBox="1"/>
          <p:nvPr/>
        </p:nvSpPr>
        <p:spPr>
          <a:xfrm>
            <a:off x="2649658" y="24705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 Condensed Light"/>
                <a:ea typeface="Roboto Condensed Light"/>
                <a:sym typeface="Exo 2"/>
              </a:rPr>
              <a:t>@</a:t>
            </a:r>
            <a:r>
              <a:rPr lang="en-US" sz="1100" dirty="0" err="1">
                <a:solidFill>
                  <a:schemeClr val="dk1"/>
                </a:solidFill>
                <a:latin typeface="Roboto Condensed Light"/>
                <a:ea typeface="Roboto Condensed Light"/>
                <a:sym typeface="Exo 2"/>
              </a:rPr>
              <a:t>martin_jib</a:t>
            </a:r>
            <a:endParaRPr lang="en-DE" sz="1100" dirty="0">
              <a:solidFill>
                <a:schemeClr val="dk1"/>
              </a:solidFill>
              <a:latin typeface="Roboto Condensed Light"/>
              <a:ea typeface="Roboto Condensed Light"/>
              <a:sym typeface="Exo 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256B2-8D97-42C3-A91D-D0A5487D827A}"/>
              </a:ext>
            </a:extLst>
          </p:cNvPr>
          <p:cNvSpPr txBox="1"/>
          <p:nvPr/>
        </p:nvSpPr>
        <p:spPr>
          <a:xfrm>
            <a:off x="2649658" y="2787317"/>
            <a:ext cx="22958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 Condensed Light"/>
                <a:ea typeface="Roboto Condensed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https://www.linkedin.com/in/mbrandl/</a:t>
            </a:r>
            <a:endParaRPr lang="en-DE" sz="1100" dirty="0">
              <a:solidFill>
                <a:schemeClr val="dk1"/>
              </a:solidFill>
              <a:latin typeface="Roboto Condensed Light"/>
              <a:ea typeface="Roboto Condensed Light"/>
            </a:endParaRPr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BBDB4-74E3-4C30-8AA4-E5AE3A518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43" y="3123617"/>
            <a:ext cx="1263109" cy="5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3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Azure now supports GitHub </a:t>
            </a:r>
            <a:br>
              <a:rPr lang="en-DE" dirty="0"/>
            </a:br>
            <a:r>
              <a:rPr lang="en-US" dirty="0"/>
              <a:t>identity single sign-on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9218" name="Picture 2" descr="Bildergebnis für github">
            <a:extLst>
              <a:ext uri="{FF2B5EF4-FFF2-40B4-BE49-F238E27FC236}">
                <a16:creationId xmlns:a16="http://schemas.microsoft.com/office/drawing/2014/main" id="{F0F51642-0711-4A8F-902A-5921F348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1" y="2903061"/>
            <a:ext cx="1539904" cy="15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04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User-defined network policy in Azure Kubernetes Service (AKS)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11266" name="Picture 2" descr="Bildergebnis für azure kubernetes service icon">
            <a:extLst>
              <a:ext uri="{FF2B5EF4-FFF2-40B4-BE49-F238E27FC236}">
                <a16:creationId xmlns:a16="http://schemas.microsoft.com/office/drawing/2014/main" id="{0B00F828-69E3-4B57-B990-48CB074B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47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pt-BR" dirty="0"/>
              <a:t>Azure Kubernetes Service (AKS) virtual node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11266" name="Picture 2" descr="Bildergebnis für azure kubernetes service icon">
            <a:extLst>
              <a:ext uri="{FF2B5EF4-FFF2-40B4-BE49-F238E27FC236}">
                <a16:creationId xmlns:a16="http://schemas.microsoft.com/office/drawing/2014/main" id="{0B00F828-69E3-4B57-B990-48CB074B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5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Container Registry content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8E3F25-C15A-4B73-8226-457DE23BC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5" y="2724539"/>
            <a:ext cx="2553477" cy="19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7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Container Registry tag locking 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</a:t>
            </a:r>
            <a:r>
              <a:rPr lang="en-US" dirty="0"/>
              <a:t>.</a:t>
            </a:r>
            <a:r>
              <a:rPr lang="en-DE" dirty="0"/>
              <a:t>05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C9D148A-5CC2-454A-BB81-E549CCA4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5" y="2724539"/>
            <a:ext cx="2553477" cy="19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85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Resource Graph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15</a:t>
            </a:r>
            <a:r>
              <a:rPr lang="en-US" dirty="0"/>
              <a:t>.</a:t>
            </a:r>
            <a:r>
              <a:rPr lang="en-DE" dirty="0"/>
              <a:t>07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397EBA4-72DA-4E0A-B531-02E73682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57" y="2931226"/>
            <a:ext cx="1606124" cy="16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Introducing the</a:t>
            </a:r>
            <a:r>
              <a:rPr lang="en-DE" dirty="0"/>
              <a:t> </a:t>
            </a:r>
            <a:br>
              <a:rPr lang="en-DE" dirty="0"/>
            </a:br>
            <a:r>
              <a:rPr lang="en-US" dirty="0"/>
              <a:t>Microsoft Cloud Adoption Framework</a:t>
            </a:r>
            <a:br>
              <a:rPr lang="en-DE" dirty="0"/>
            </a:br>
            <a:r>
              <a:rPr lang="en-US" dirty="0"/>
              <a:t> for Azure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15</a:t>
            </a:r>
            <a:r>
              <a:rPr lang="en-US" dirty="0"/>
              <a:t>.</a:t>
            </a:r>
            <a:r>
              <a:rPr lang="en-DE" dirty="0"/>
              <a:t>07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141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Function Consumption plan for Linux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21.08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16388" name="Picture 4" descr="Bildergebnis für linux">
            <a:extLst>
              <a:ext uri="{FF2B5EF4-FFF2-40B4-BE49-F238E27FC236}">
                <a16:creationId xmlns:a16="http://schemas.microsoft.com/office/drawing/2014/main" id="{ECB9AFD8-4690-4837-BB3D-D9962A12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3" y="2933077"/>
            <a:ext cx="1352302" cy="15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07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Python support in Azure Functions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21.08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18434" name="Picture 2" descr="Bildergebnis für python">
            <a:extLst>
              <a:ext uri="{FF2B5EF4-FFF2-40B4-BE49-F238E27FC236}">
                <a16:creationId xmlns:a16="http://schemas.microsoft.com/office/drawing/2014/main" id="{5A7249B4-6E8A-40C0-B577-CE3DA30D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2" y="2926013"/>
            <a:ext cx="1516952" cy="151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54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DE" dirty="0"/>
              <a:t>U</a:t>
            </a:r>
            <a:r>
              <a:rPr lang="en-US" dirty="0"/>
              <a:t>ser-assigned managed identities for </a:t>
            </a:r>
            <a:br>
              <a:rPr lang="en-DE" dirty="0"/>
            </a:br>
            <a:r>
              <a:rPr lang="en-US" dirty="0"/>
              <a:t>App Service and Azure Functions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19.08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780BB9-2CEC-41E0-83E8-90CF172AFC30}"/>
              </a:ext>
            </a:extLst>
          </p:cNvPr>
          <p:cNvGrpSpPr/>
          <p:nvPr/>
        </p:nvGrpSpPr>
        <p:grpSpPr>
          <a:xfrm>
            <a:off x="2112838" y="4452286"/>
            <a:ext cx="821461" cy="424399"/>
            <a:chOff x="2584162" y="3254428"/>
            <a:chExt cx="1430700" cy="739156"/>
          </a:xfrm>
        </p:grpSpPr>
        <p:sp>
          <p:nvSpPr>
            <p:cNvPr id="56" name="Google Shape;200;p33">
              <a:extLst>
                <a:ext uri="{FF2B5EF4-FFF2-40B4-BE49-F238E27FC236}">
                  <a16:creationId xmlns:a16="http://schemas.microsoft.com/office/drawing/2014/main" id="{9D998971-792E-42DD-8003-72FBCA66DDB1}"/>
                </a:ext>
              </a:extLst>
            </p:cNvPr>
            <p:cNvSpPr/>
            <p:nvPr/>
          </p:nvSpPr>
          <p:spPr>
            <a:xfrm>
              <a:off x="2719015" y="3254428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9;p33">
              <a:extLst>
                <a:ext uri="{FF2B5EF4-FFF2-40B4-BE49-F238E27FC236}">
                  <a16:creationId xmlns:a16="http://schemas.microsoft.com/office/drawing/2014/main" id="{1924E8DB-CFFB-40C3-BBDC-FC4F5ECB78A4}"/>
                </a:ext>
              </a:extLst>
            </p:cNvPr>
            <p:cNvSpPr txBox="1"/>
            <p:nvPr/>
          </p:nvSpPr>
          <p:spPr>
            <a:xfrm>
              <a:off x="2584162" y="3566076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System </a:t>
              </a:r>
            </a:p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Assigned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9986CF-4913-4EC0-9EF3-D943010E65CE}"/>
              </a:ext>
            </a:extLst>
          </p:cNvPr>
          <p:cNvGrpSpPr/>
          <p:nvPr/>
        </p:nvGrpSpPr>
        <p:grpSpPr>
          <a:xfrm>
            <a:off x="863671" y="2505238"/>
            <a:ext cx="821461" cy="408664"/>
            <a:chOff x="3699497" y="1119196"/>
            <a:chExt cx="1430700" cy="711751"/>
          </a:xfrm>
        </p:grpSpPr>
        <p:sp>
          <p:nvSpPr>
            <p:cNvPr id="54" name="Google Shape;199;p33">
              <a:extLst>
                <a:ext uri="{FF2B5EF4-FFF2-40B4-BE49-F238E27FC236}">
                  <a16:creationId xmlns:a16="http://schemas.microsoft.com/office/drawing/2014/main" id="{9397113C-7047-470B-9767-3B82B6DD271F}"/>
                </a:ext>
              </a:extLst>
            </p:cNvPr>
            <p:cNvSpPr/>
            <p:nvPr/>
          </p:nvSpPr>
          <p:spPr>
            <a:xfrm>
              <a:off x="3834350" y="1119196"/>
              <a:ext cx="1160995" cy="711751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7;p33">
              <a:extLst>
                <a:ext uri="{FF2B5EF4-FFF2-40B4-BE49-F238E27FC236}">
                  <a16:creationId xmlns:a16="http://schemas.microsoft.com/office/drawing/2014/main" id="{C93E0BD5-6A01-488E-984C-F866927380CB}"/>
                </a:ext>
              </a:extLst>
            </p:cNvPr>
            <p:cNvSpPr txBox="1"/>
            <p:nvPr/>
          </p:nvSpPr>
          <p:spPr>
            <a:xfrm>
              <a:off x="3699497" y="1378445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  <a:latin typeface="Exo 2"/>
                  <a:ea typeface="Exo 2"/>
                  <a:cs typeface="Exo 2"/>
                  <a:sym typeface="Exo 2"/>
                </a:rPr>
                <a:t>Azure AD</a:t>
              </a:r>
              <a:endParaRPr sz="1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69A467-F286-4852-AE40-1B8BF0E0BD61}"/>
              </a:ext>
            </a:extLst>
          </p:cNvPr>
          <p:cNvGrpSpPr/>
          <p:nvPr/>
        </p:nvGrpSpPr>
        <p:grpSpPr>
          <a:xfrm>
            <a:off x="174171" y="3061698"/>
            <a:ext cx="821461" cy="424399"/>
            <a:chOff x="3036668" y="2086443"/>
            <a:chExt cx="1430700" cy="739156"/>
          </a:xfrm>
        </p:grpSpPr>
        <p:sp>
          <p:nvSpPr>
            <p:cNvPr id="52" name="Google Shape;200;p33">
              <a:extLst>
                <a:ext uri="{FF2B5EF4-FFF2-40B4-BE49-F238E27FC236}">
                  <a16:creationId xmlns:a16="http://schemas.microsoft.com/office/drawing/2014/main" id="{C8443006-01B3-4F83-BBE0-A443029A27F0}"/>
                </a:ext>
              </a:extLst>
            </p:cNvPr>
            <p:cNvSpPr/>
            <p:nvPr/>
          </p:nvSpPr>
          <p:spPr>
            <a:xfrm>
              <a:off x="3171521" y="2086443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9;p33">
              <a:extLst>
                <a:ext uri="{FF2B5EF4-FFF2-40B4-BE49-F238E27FC236}">
                  <a16:creationId xmlns:a16="http://schemas.microsoft.com/office/drawing/2014/main" id="{740951AC-8498-4E85-897B-E5D97BFEA872}"/>
                </a:ext>
              </a:extLst>
            </p:cNvPr>
            <p:cNvSpPr txBox="1"/>
            <p:nvPr/>
          </p:nvSpPr>
          <p:spPr>
            <a:xfrm>
              <a:off x="3036668" y="2381967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User </a:t>
              </a:r>
              <a:b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</a:br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Principal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C1AACB-A22E-4F8D-A9B6-4BF33542056B}"/>
              </a:ext>
            </a:extLst>
          </p:cNvPr>
          <p:cNvGrpSpPr/>
          <p:nvPr/>
        </p:nvGrpSpPr>
        <p:grpSpPr>
          <a:xfrm>
            <a:off x="1556355" y="3075936"/>
            <a:ext cx="821461" cy="424399"/>
            <a:chOff x="4817963" y="2086443"/>
            <a:chExt cx="1430700" cy="739156"/>
          </a:xfrm>
        </p:grpSpPr>
        <p:sp>
          <p:nvSpPr>
            <p:cNvPr id="50" name="Google Shape;200;p33">
              <a:extLst>
                <a:ext uri="{FF2B5EF4-FFF2-40B4-BE49-F238E27FC236}">
                  <a16:creationId xmlns:a16="http://schemas.microsoft.com/office/drawing/2014/main" id="{F36DED80-43C3-4758-9C4E-73BFEBFA5505}"/>
                </a:ext>
              </a:extLst>
            </p:cNvPr>
            <p:cNvSpPr/>
            <p:nvPr/>
          </p:nvSpPr>
          <p:spPr>
            <a:xfrm>
              <a:off x="4946339" y="2086443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9;p33">
              <a:extLst>
                <a:ext uri="{FF2B5EF4-FFF2-40B4-BE49-F238E27FC236}">
                  <a16:creationId xmlns:a16="http://schemas.microsoft.com/office/drawing/2014/main" id="{FD81BF71-7737-4AF9-8695-F3559D405582}"/>
                </a:ext>
              </a:extLst>
            </p:cNvPr>
            <p:cNvSpPr txBox="1"/>
            <p:nvPr/>
          </p:nvSpPr>
          <p:spPr>
            <a:xfrm>
              <a:off x="4817963" y="2371210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Service</a:t>
              </a:r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ea typeface="Exo 2"/>
                  <a:cs typeface="Exo 2"/>
                  <a:sym typeface="Exo 2"/>
                </a:rPr>
                <a:t> </a:t>
              </a:r>
              <a:b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ea typeface="Exo 2"/>
                  <a:cs typeface="Exo 2"/>
                  <a:sym typeface="Exo 2"/>
                </a:rPr>
              </a:br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Principal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6761E8-020E-48C9-8385-976E4D9E7FCF}"/>
              </a:ext>
            </a:extLst>
          </p:cNvPr>
          <p:cNvGrpSpPr/>
          <p:nvPr/>
        </p:nvGrpSpPr>
        <p:grpSpPr>
          <a:xfrm>
            <a:off x="2112838" y="3752830"/>
            <a:ext cx="821461" cy="424399"/>
            <a:chOff x="4453395" y="3441440"/>
            <a:chExt cx="1430700" cy="739156"/>
          </a:xfrm>
        </p:grpSpPr>
        <p:sp>
          <p:nvSpPr>
            <p:cNvPr id="48" name="Google Shape;200;p33">
              <a:extLst>
                <a:ext uri="{FF2B5EF4-FFF2-40B4-BE49-F238E27FC236}">
                  <a16:creationId xmlns:a16="http://schemas.microsoft.com/office/drawing/2014/main" id="{3288252D-143C-4D0B-87AE-C1F6A74BE34F}"/>
                </a:ext>
              </a:extLst>
            </p:cNvPr>
            <p:cNvSpPr/>
            <p:nvPr/>
          </p:nvSpPr>
          <p:spPr>
            <a:xfrm>
              <a:off x="4588248" y="3441440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9;p33">
              <a:extLst>
                <a:ext uri="{FF2B5EF4-FFF2-40B4-BE49-F238E27FC236}">
                  <a16:creationId xmlns:a16="http://schemas.microsoft.com/office/drawing/2014/main" id="{2EBE6E63-CB28-4794-8BFA-01E335816F95}"/>
                </a:ext>
              </a:extLst>
            </p:cNvPr>
            <p:cNvSpPr txBox="1"/>
            <p:nvPr/>
          </p:nvSpPr>
          <p:spPr>
            <a:xfrm>
              <a:off x="4453395" y="3742255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Managed </a:t>
              </a:r>
            </a:p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Identities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B3B432-2723-463A-8DED-2EBD88D6F807}"/>
              </a:ext>
            </a:extLst>
          </p:cNvPr>
          <p:cNvGrpSpPr/>
          <p:nvPr/>
        </p:nvGrpSpPr>
        <p:grpSpPr>
          <a:xfrm>
            <a:off x="863671" y="3747593"/>
            <a:ext cx="821461" cy="424399"/>
            <a:chOff x="1479515" y="3367822"/>
            <a:chExt cx="1430700" cy="739156"/>
          </a:xfrm>
        </p:grpSpPr>
        <p:sp>
          <p:nvSpPr>
            <p:cNvPr id="46" name="Google Shape;200;p33">
              <a:extLst>
                <a:ext uri="{FF2B5EF4-FFF2-40B4-BE49-F238E27FC236}">
                  <a16:creationId xmlns:a16="http://schemas.microsoft.com/office/drawing/2014/main" id="{45C9A164-DF63-4E7A-BA89-72A7EA2EFC6B}"/>
                </a:ext>
              </a:extLst>
            </p:cNvPr>
            <p:cNvSpPr/>
            <p:nvPr/>
          </p:nvSpPr>
          <p:spPr>
            <a:xfrm>
              <a:off x="1614368" y="3367822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33">
              <a:extLst>
                <a:ext uri="{FF2B5EF4-FFF2-40B4-BE49-F238E27FC236}">
                  <a16:creationId xmlns:a16="http://schemas.microsoft.com/office/drawing/2014/main" id="{B829F995-5AA6-4EB1-8DA2-08F336D7EECE}"/>
                </a:ext>
              </a:extLst>
            </p:cNvPr>
            <p:cNvSpPr txBox="1"/>
            <p:nvPr/>
          </p:nvSpPr>
          <p:spPr>
            <a:xfrm>
              <a:off x="1479515" y="3646971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App </a:t>
              </a:r>
            </a:p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Registration 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CA1033-016A-4E6D-8F29-330ECF2946B1}"/>
              </a:ext>
            </a:extLst>
          </p:cNvPr>
          <p:cNvGrpSpPr/>
          <p:nvPr/>
        </p:nvGrpSpPr>
        <p:grpSpPr>
          <a:xfrm>
            <a:off x="1141906" y="4422696"/>
            <a:ext cx="821461" cy="424399"/>
            <a:chOff x="1963205" y="4229400"/>
            <a:chExt cx="1430700" cy="739156"/>
          </a:xfrm>
        </p:grpSpPr>
        <p:sp>
          <p:nvSpPr>
            <p:cNvPr id="44" name="Google Shape;200;p33">
              <a:extLst>
                <a:ext uri="{FF2B5EF4-FFF2-40B4-BE49-F238E27FC236}">
                  <a16:creationId xmlns:a16="http://schemas.microsoft.com/office/drawing/2014/main" id="{24E7034F-A7A0-4804-8888-FEC3746FD118}"/>
                </a:ext>
              </a:extLst>
            </p:cNvPr>
            <p:cNvSpPr/>
            <p:nvPr/>
          </p:nvSpPr>
          <p:spPr>
            <a:xfrm>
              <a:off x="2098058" y="4229400"/>
              <a:ext cx="1160995" cy="73915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9;p33">
              <a:extLst>
                <a:ext uri="{FF2B5EF4-FFF2-40B4-BE49-F238E27FC236}">
                  <a16:creationId xmlns:a16="http://schemas.microsoft.com/office/drawing/2014/main" id="{5C9FA592-CC72-459B-922D-7097B7BE8465}"/>
                </a:ext>
              </a:extLst>
            </p:cNvPr>
            <p:cNvSpPr txBox="1"/>
            <p:nvPr/>
          </p:nvSpPr>
          <p:spPr>
            <a:xfrm>
              <a:off x="1963205" y="4530215"/>
              <a:ext cx="1430700" cy="39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User </a:t>
              </a:r>
            </a:p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Exo 2" panose="020B0604020202020204" charset="0"/>
                  <a:sym typeface="Exo 2"/>
                </a:rPr>
                <a:t>Assigned</a:t>
              </a:r>
              <a:endParaRPr sz="800" b="1" dirty="0">
                <a:solidFill>
                  <a:schemeClr val="lt1"/>
                </a:solidFill>
                <a:latin typeface="Exo 2" panose="020B0604020202020204" charset="0"/>
                <a:sym typeface="Exo 2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D60B2E-7241-4279-806B-444E2239A14B}"/>
              </a:ext>
            </a:extLst>
          </p:cNvPr>
          <p:cNvCxnSpPr>
            <a:cxnSpLocks/>
          </p:cNvCxnSpPr>
          <p:nvPr/>
        </p:nvCxnSpPr>
        <p:spPr>
          <a:xfrm flipH="1">
            <a:off x="780752" y="2878939"/>
            <a:ext cx="189427" cy="14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CA034C-0AF7-434D-8BAD-4D530902087F}"/>
              </a:ext>
            </a:extLst>
          </p:cNvPr>
          <p:cNvCxnSpPr>
            <a:cxnSpLocks/>
          </p:cNvCxnSpPr>
          <p:nvPr/>
        </p:nvCxnSpPr>
        <p:spPr>
          <a:xfrm>
            <a:off x="1604959" y="2904611"/>
            <a:ext cx="163092" cy="15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8A4CB9-D650-4948-AD21-3503A8ECC960}"/>
              </a:ext>
            </a:extLst>
          </p:cNvPr>
          <p:cNvCxnSpPr>
            <a:cxnSpLocks/>
          </p:cNvCxnSpPr>
          <p:nvPr/>
        </p:nvCxnSpPr>
        <p:spPr>
          <a:xfrm flipH="1">
            <a:off x="1496638" y="3500335"/>
            <a:ext cx="341430" cy="19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551265-8320-4E70-A150-F1E859829E25}"/>
              </a:ext>
            </a:extLst>
          </p:cNvPr>
          <p:cNvCxnSpPr>
            <a:cxnSpLocks/>
          </p:cNvCxnSpPr>
          <p:nvPr/>
        </p:nvCxnSpPr>
        <p:spPr>
          <a:xfrm>
            <a:off x="2112838" y="3513682"/>
            <a:ext cx="183832" cy="21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91A5F-1FA5-4E29-9B62-ED21BA546BA3}"/>
              </a:ext>
            </a:extLst>
          </p:cNvPr>
          <p:cNvCxnSpPr>
            <a:cxnSpLocks/>
          </p:cNvCxnSpPr>
          <p:nvPr/>
        </p:nvCxnSpPr>
        <p:spPr>
          <a:xfrm flipH="1">
            <a:off x="1885939" y="4193690"/>
            <a:ext cx="491877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00E0B-F8B7-4564-AAE2-CF847AD5F468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2523569" y="4193690"/>
            <a:ext cx="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38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477702" y="55543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 </a:t>
            </a:r>
            <a:r>
              <a:rPr lang="en-US" dirty="0"/>
              <a:t>Announcements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2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**** (SECRET)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STAY UP TO DATE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9" name="Google Shape;167;p30">
            <a:extLst>
              <a:ext uri="{FF2B5EF4-FFF2-40B4-BE49-F238E27FC236}">
                <a16:creationId xmlns:a16="http://schemas.microsoft.com/office/drawing/2014/main" id="{D98EF22F-1C7B-4ADB-B2EF-B47B64A68DC5}"/>
              </a:ext>
            </a:extLst>
          </p:cNvPr>
          <p:cNvSpPr txBox="1">
            <a:spLocks/>
          </p:cNvSpPr>
          <p:nvPr/>
        </p:nvSpPr>
        <p:spPr>
          <a:xfrm>
            <a:off x="6779404" y="205550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What we are waiting for in 2020</a:t>
            </a:r>
          </a:p>
        </p:txBody>
      </p:sp>
      <p:sp>
        <p:nvSpPr>
          <p:cNvPr id="33" name="Google Shape;163;p30">
            <a:extLst>
              <a:ext uri="{FF2B5EF4-FFF2-40B4-BE49-F238E27FC236}">
                <a16:creationId xmlns:a16="http://schemas.microsoft.com/office/drawing/2014/main" id="{DBE471BC-0E37-4B5F-B94C-B557FFB47F2B}"/>
              </a:ext>
            </a:extLst>
          </p:cNvPr>
          <p:cNvSpPr txBox="1">
            <a:spLocks/>
          </p:cNvSpPr>
          <p:nvPr/>
        </p:nvSpPr>
        <p:spPr>
          <a:xfrm>
            <a:off x="390146" y="123789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DEMO 1</a:t>
            </a:r>
          </a:p>
        </p:txBody>
      </p:sp>
      <p:sp>
        <p:nvSpPr>
          <p:cNvPr id="34" name="Google Shape;164;p30">
            <a:extLst>
              <a:ext uri="{FF2B5EF4-FFF2-40B4-BE49-F238E27FC236}">
                <a16:creationId xmlns:a16="http://schemas.microsoft.com/office/drawing/2014/main" id="{E4EF7FAC-B93A-426C-A2A5-A19B20E4DC95}"/>
              </a:ext>
            </a:extLst>
          </p:cNvPr>
          <p:cNvSpPr txBox="1">
            <a:spLocks/>
          </p:cNvSpPr>
          <p:nvPr/>
        </p:nvSpPr>
        <p:spPr>
          <a:xfrm>
            <a:off x="690296" y="169271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dirty="0"/>
              <a:t>**** (SECRET)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Custom OpenID identity providers </a:t>
            </a:r>
            <a:br>
              <a:rPr lang="en-DE" dirty="0"/>
            </a:br>
            <a:r>
              <a:rPr lang="en-US" dirty="0"/>
              <a:t>in Azure AD B2C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15.08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AD409E-043A-41E0-88EF-A0EBD274C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49" y="3050228"/>
            <a:ext cx="1382549" cy="1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Microsoft Azure Ultra Disks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15.08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5F802B-57D8-4D5B-AC84-92659F1C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04" y="2911447"/>
            <a:ext cx="1405213" cy="14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11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Egress lockdown Azure Kubernetes Service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18.09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6" name="Picture 2" descr="Bildergebnis für azure kubernetes service icon">
            <a:extLst>
              <a:ext uri="{FF2B5EF4-FFF2-40B4-BE49-F238E27FC236}">
                <a16:creationId xmlns:a16="http://schemas.microsoft.com/office/drawing/2014/main" id="{9AFEE7C0-CDEC-48C9-9C71-3C3B7638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0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Microsoft Azure available from new </a:t>
            </a:r>
            <a:br>
              <a:rPr lang="en-DE" dirty="0"/>
            </a:br>
            <a:r>
              <a:rPr lang="en-US" dirty="0"/>
              <a:t>cloud regions in Germany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10.09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21506" name="Picture 2" descr="Bildergebnis für germany">
            <a:extLst>
              <a:ext uri="{FF2B5EF4-FFF2-40B4-BE49-F238E27FC236}">
                <a16:creationId xmlns:a16="http://schemas.microsoft.com/office/drawing/2014/main" id="{195AD31F-A15B-4F4D-A5BF-D1E65CE2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6" y="3626105"/>
            <a:ext cx="1614618" cy="9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66C45-43BD-43A3-AE83-49659175835A}"/>
              </a:ext>
            </a:extLst>
          </p:cNvPr>
          <p:cNvSpPr txBox="1"/>
          <p:nvPr/>
        </p:nvSpPr>
        <p:spPr>
          <a:xfrm>
            <a:off x="2216205" y="2724539"/>
            <a:ext cx="3251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G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e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</a:t>
            </a: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many West Central (Frankfurt)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dk1"/>
                </a:solidFill>
                <a:latin typeface="Exo 2"/>
                <a:sym typeface="Exo 2"/>
              </a:rPr>
              <a:t>Germany North (Berlin)</a:t>
            </a:r>
            <a:endParaRPr lang="en-US" dirty="0">
              <a:solidFill>
                <a:schemeClr val="dk1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11152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Key Vault references in </a:t>
            </a:r>
            <a:br>
              <a:rPr lang="en-DE" dirty="0"/>
            </a:br>
            <a:r>
              <a:rPr lang="en-US" dirty="0"/>
              <a:t>App Service and Azure Functions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15.10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612C7-D1F5-44A5-8ADC-54384CD8BB73}"/>
              </a:ext>
            </a:extLst>
          </p:cNvPr>
          <p:cNvSpPr txBox="1"/>
          <p:nvPr/>
        </p:nvSpPr>
        <p:spPr>
          <a:xfrm>
            <a:off x="2216205" y="2724539"/>
            <a:ext cx="550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@</a:t>
            </a: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Microsoft.KeyVault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SecretUri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=https://myvault.vault.azure.net/</a:t>
            </a:r>
            <a:br>
              <a:rPr lang="en-DE" dirty="0">
                <a:solidFill>
                  <a:schemeClr val="dk1"/>
                </a:solidFill>
                <a:latin typeface="Exo 2"/>
                <a:sym typeface="Exo 2"/>
              </a:rPr>
            </a:b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secrets/</a:t>
            </a:r>
            <a:r>
              <a:rPr lang="en-US" dirty="0" err="1">
                <a:solidFill>
                  <a:schemeClr val="dk1"/>
                </a:solidFill>
                <a:latin typeface="Exo 2"/>
                <a:sym typeface="Exo 2"/>
              </a:rPr>
              <a:t>mysecret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/ec96f02080254f109c51a1f14cdb1931)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E79CAC-CF3C-474D-825F-78A93C24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38" y="3247758"/>
            <a:ext cx="1336047" cy="13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61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Standard Load Balancers in</a:t>
            </a:r>
            <a:br>
              <a:rPr lang="en-DE" dirty="0"/>
            </a:br>
            <a:r>
              <a:rPr lang="en-US" dirty="0"/>
              <a:t>Azure Kubernetes Service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02.10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8" name="Picture 2" descr="Bildergebnis für azure kubernetes service icon">
            <a:extLst>
              <a:ext uri="{FF2B5EF4-FFF2-40B4-BE49-F238E27FC236}">
                <a16:creationId xmlns:a16="http://schemas.microsoft.com/office/drawing/2014/main" id="{D3FA71DF-29EF-43D2-8EE2-D8655FCF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123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GitHub Actions for Azure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13.11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2" descr="Bildergebnis für github">
            <a:extLst>
              <a:ext uri="{FF2B5EF4-FFF2-40B4-BE49-F238E27FC236}">
                <a16:creationId xmlns:a16="http://schemas.microsoft.com/office/drawing/2014/main" id="{97E88EEE-18AF-4C7D-9F6E-E5428922B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1" y="2903061"/>
            <a:ext cx="1539904" cy="15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1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Private Link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05.11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24578" name="Picture 2" descr="Bildergebnis für Azure Private Link logo">
            <a:extLst>
              <a:ext uri="{FF2B5EF4-FFF2-40B4-BE49-F238E27FC236}">
                <a16:creationId xmlns:a16="http://schemas.microsoft.com/office/drawing/2014/main" id="{5C0AE87D-3460-4D74-8C12-5A262637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3" y="2940637"/>
            <a:ext cx="1502328" cy="15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87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Kubernetes Service</a:t>
            </a:r>
            <a:br>
              <a:rPr lang="en-DE" dirty="0"/>
            </a:br>
            <a:r>
              <a:rPr lang="en-US" dirty="0"/>
              <a:t>cluster autoscaler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8" name="Picture 2" descr="Bildergebnis für azure kubernetes service icon">
            <a:extLst>
              <a:ext uri="{FF2B5EF4-FFF2-40B4-BE49-F238E27FC236}">
                <a16:creationId xmlns:a16="http://schemas.microsoft.com/office/drawing/2014/main" id="{D3FA71DF-29EF-43D2-8EE2-D8655FCF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77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Container Registry OCI artifact support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0BC576-1EB5-44EE-A455-40527ABE6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5" y="2724539"/>
            <a:ext cx="2553477" cy="19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ANNOUNCEMENTS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announcements about Azure for Developers in 2019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Data Share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11.11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28674" name="Picture 2" descr="Bildergebnis für Azure Data Share">
            <a:extLst>
              <a:ext uri="{FF2B5EF4-FFF2-40B4-BE49-F238E27FC236}">
                <a16:creationId xmlns:a16="http://schemas.microsoft.com/office/drawing/2014/main" id="{65E1112E-39CB-4E98-8482-946A4A53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0" y="2871602"/>
            <a:ext cx="1571363" cy="157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3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Kubernetes Service</a:t>
            </a:r>
            <a:br>
              <a:rPr lang="en-DE" dirty="0"/>
            </a:br>
            <a:r>
              <a:rPr lang="en-US" dirty="0"/>
              <a:t>support for multiple node pools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8" name="Picture 2" descr="Bildergebnis für azure kubernetes service icon">
            <a:extLst>
              <a:ext uri="{FF2B5EF4-FFF2-40B4-BE49-F238E27FC236}">
                <a16:creationId xmlns:a16="http://schemas.microsoft.com/office/drawing/2014/main" id="{D3FA71DF-29EF-43D2-8EE2-D8655FCF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2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Kubernetes Service</a:t>
            </a:r>
            <a:br>
              <a:rPr lang="en-DE" dirty="0"/>
            </a:br>
            <a:r>
              <a:rPr lang="en-US" dirty="0"/>
              <a:t>support</a:t>
            </a:r>
            <a:r>
              <a:rPr lang="en-DE" dirty="0"/>
              <a:t> </a:t>
            </a:r>
            <a:r>
              <a:rPr lang="en-US" dirty="0"/>
              <a:t>f</a:t>
            </a:r>
            <a:r>
              <a:rPr lang="en-DE" dirty="0"/>
              <a:t>o</a:t>
            </a:r>
            <a:r>
              <a:rPr lang="en-US" dirty="0"/>
              <a:t>r Availability Zones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8" name="Picture 2" descr="Bildergebnis für azure kubernetes service icon">
            <a:extLst>
              <a:ext uri="{FF2B5EF4-FFF2-40B4-BE49-F238E27FC236}">
                <a16:creationId xmlns:a16="http://schemas.microsoft.com/office/drawing/2014/main" id="{D3FA71DF-29EF-43D2-8EE2-D8655FCF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10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</a:t>
            </a:r>
            <a:r>
              <a:rPr lang="en-DE" dirty="0"/>
              <a:t>B</a:t>
            </a:r>
            <a:r>
              <a:rPr lang="en-US" dirty="0"/>
              <a:t>a</a:t>
            </a:r>
            <a:r>
              <a:rPr lang="en-DE" dirty="0"/>
              <a:t>s</a:t>
            </a:r>
            <a:r>
              <a:rPr lang="en-US" dirty="0"/>
              <a:t>t</a:t>
            </a:r>
            <a:r>
              <a:rPr lang="en-DE" dirty="0"/>
              <a:t>i</a:t>
            </a:r>
            <a:r>
              <a:rPr lang="en-US" dirty="0"/>
              <a:t>o</a:t>
            </a:r>
            <a:r>
              <a:rPr lang="en-DE" dirty="0"/>
              <a:t>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B52E5C4-01CF-4170-A322-7B8D4644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35" y="3212747"/>
            <a:ext cx="1449519" cy="14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3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Functions</a:t>
            </a:r>
            <a:r>
              <a:rPr lang="en-DE" dirty="0"/>
              <a:t> </a:t>
            </a:r>
            <a:r>
              <a:rPr lang="en-US" dirty="0"/>
              <a:t>P</a:t>
            </a:r>
            <a:r>
              <a:rPr lang="en-DE" dirty="0"/>
              <a:t>o</a:t>
            </a:r>
            <a:r>
              <a:rPr lang="en-US" dirty="0"/>
              <a:t>w</a:t>
            </a:r>
            <a:r>
              <a:rPr lang="en-DE" dirty="0"/>
              <a:t>e</a:t>
            </a:r>
            <a:r>
              <a:rPr lang="en-US" dirty="0"/>
              <a:t>r</a:t>
            </a:r>
            <a:r>
              <a:rPr lang="en-DE" dirty="0"/>
              <a:t>S</a:t>
            </a:r>
            <a:r>
              <a:rPr lang="en-US" dirty="0"/>
              <a:t>h</a:t>
            </a:r>
            <a:r>
              <a:rPr lang="en-DE" dirty="0"/>
              <a:t>e</a:t>
            </a:r>
            <a:r>
              <a:rPr lang="en-US" dirty="0"/>
              <a:t>l</a:t>
            </a:r>
            <a:r>
              <a:rPr lang="en-DE" dirty="0"/>
              <a:t>l </a:t>
            </a:r>
            <a:r>
              <a:rPr lang="en-US" dirty="0"/>
              <a:t>s</a:t>
            </a:r>
            <a:r>
              <a:rPr lang="en-DE" dirty="0"/>
              <a:t>u</a:t>
            </a:r>
            <a:r>
              <a:rPr lang="en-US" dirty="0"/>
              <a:t>p</a:t>
            </a:r>
            <a:r>
              <a:rPr lang="en-DE" dirty="0"/>
              <a:t>p</a:t>
            </a:r>
            <a:r>
              <a:rPr lang="en-US" dirty="0"/>
              <a:t>o</a:t>
            </a:r>
            <a:r>
              <a:rPr lang="en-DE" dirty="0"/>
              <a:t>r</a:t>
            </a:r>
            <a:r>
              <a:rPr lang="en-US" dirty="0"/>
              <a:t>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04.11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A058B4-D990-417E-9DBE-434987545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0" y="3062450"/>
            <a:ext cx="1455546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9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GitHub Actions for Azure Pipelines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06.12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6" name="Picture 2" descr="Bildergebnis für github">
            <a:extLst>
              <a:ext uri="{FF2B5EF4-FFF2-40B4-BE49-F238E27FC236}">
                <a16:creationId xmlns:a16="http://schemas.microsoft.com/office/drawing/2014/main" id="{C342AC79-1E2A-4639-B16A-82DA7B99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1" y="2903061"/>
            <a:ext cx="1539904" cy="15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14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DE" dirty="0"/>
              <a:t>A</a:t>
            </a:r>
            <a:r>
              <a:rPr lang="en-US" dirty="0"/>
              <a:t>D</a:t>
            </a:r>
            <a:r>
              <a:rPr lang="en-DE" dirty="0"/>
              <a:t> </a:t>
            </a:r>
            <a:r>
              <a:rPr lang="en-US" dirty="0"/>
              <a:t>B2C is deprecating login.microsoftonline.com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06.12</a:t>
            </a:r>
            <a:r>
              <a:rPr lang="en-US" dirty="0"/>
              <a:t>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40D43-B194-417F-9D53-2DD31E63F082}"/>
              </a:ext>
            </a:extLst>
          </p:cNvPr>
          <p:cNvSpPr txBox="1"/>
          <p:nvPr/>
        </p:nvSpPr>
        <p:spPr>
          <a:xfrm>
            <a:off x="2216205" y="2724539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On December 4th, 2020</a:t>
            </a:r>
            <a:endParaRPr lang="en-DE" dirty="0">
              <a:solidFill>
                <a:schemeClr val="dk1"/>
              </a:solidFill>
              <a:latin typeface="Exo 2"/>
              <a:sym typeface="Exo 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move onto B2Clogin.com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9C7E42-DC02-4949-88E8-C1E1B571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84" y="3361248"/>
            <a:ext cx="1382549" cy="1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ANNOUNCEMENTS</a:t>
            </a:r>
            <a:endParaRPr sz="28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8" y="2323850"/>
            <a:ext cx="323780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(… we are waiting for)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7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DE" dirty="0"/>
            </a:br>
            <a:r>
              <a:rPr lang="en-US" dirty="0"/>
              <a:t>Azure Functions runtime 3.0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23.01</a:t>
            </a:r>
            <a:r>
              <a:rPr lang="en-US" dirty="0"/>
              <a:t>.20</a:t>
            </a:r>
            <a:r>
              <a:rPr lang="en-DE" dirty="0"/>
              <a:t>20</a:t>
            </a:r>
            <a:r>
              <a:rPr lang="en-US" dirty="0"/>
              <a:t>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A058B4-D990-417E-9DBE-434987545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0" y="3062450"/>
            <a:ext cx="1455546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61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DE" dirty="0"/>
              <a:t>A</a:t>
            </a:r>
            <a:r>
              <a:rPr lang="en-US" dirty="0"/>
              <a:t>r</a:t>
            </a:r>
            <a:r>
              <a:rPr lang="en-DE" dirty="0"/>
              <a:t>c</a:t>
            </a:r>
            <a:endParaRPr 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2E8CC-C719-4C47-9055-237A9A5D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5" y="2388865"/>
            <a:ext cx="3576899" cy="247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1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" dirty="0"/>
              <a:t>Azure PowerShell </a:t>
            </a:r>
            <a:br>
              <a:rPr lang="en" dirty="0"/>
            </a:br>
            <a:r>
              <a:rPr lang="en-US" dirty="0"/>
              <a:t>C</a:t>
            </a:r>
            <a:r>
              <a:rPr lang="en" dirty="0"/>
              <a:t>ross-platform “Az”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18.12.2018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BE5B3-3AD2-4270-827F-E9E775C66499}"/>
              </a:ext>
            </a:extLst>
          </p:cNvPr>
          <p:cNvSpPr txBox="1"/>
          <p:nvPr/>
        </p:nvSpPr>
        <p:spPr>
          <a:xfrm>
            <a:off x="2216205" y="2724539"/>
            <a:ext cx="49327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Replacement for AzureRM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Runs on PowerShell 5.1 and PowerShell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All cmdlets use "Az" as their noun prefix</a:t>
            </a:r>
          </a:p>
          <a:p>
            <a:endParaRPr lang="en-US" dirty="0">
              <a:solidFill>
                <a:schemeClr val="dk1"/>
              </a:solidFill>
              <a:latin typeface="Exo 2"/>
              <a:sym typeface="Exo 2"/>
            </a:endParaRPr>
          </a:p>
          <a:p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Note: You should </a:t>
            </a:r>
            <a:r>
              <a:rPr lang="en-US" b="1" dirty="0">
                <a:solidFill>
                  <a:schemeClr val="dk1"/>
                </a:solidFill>
                <a:latin typeface="Exo 2"/>
                <a:sym typeface="Exo 2"/>
              </a:rPr>
              <a:t>not</a:t>
            </a: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 install Az side-by-side with AzureRM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32124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DE" dirty="0"/>
              <a:t>z</a:t>
            </a:r>
            <a:r>
              <a:rPr lang="en-US" dirty="0"/>
              <a:t>u</a:t>
            </a:r>
            <a:r>
              <a:rPr lang="en-DE" dirty="0"/>
              <a:t>r</a:t>
            </a:r>
            <a:r>
              <a:rPr lang="en-US" dirty="0"/>
              <a:t>e</a:t>
            </a:r>
            <a:r>
              <a:rPr lang="en-DE" dirty="0"/>
              <a:t> </a:t>
            </a:r>
            <a:r>
              <a:rPr lang="en-US" dirty="0"/>
              <a:t>K</a:t>
            </a:r>
            <a:r>
              <a:rPr lang="en-DE" dirty="0"/>
              <a:t>u</a:t>
            </a:r>
            <a:r>
              <a:rPr lang="en-US" dirty="0"/>
              <a:t>b</a:t>
            </a:r>
            <a:r>
              <a:rPr lang="en-DE" dirty="0"/>
              <a:t>e</a:t>
            </a:r>
            <a:r>
              <a:rPr lang="en-US" dirty="0"/>
              <a:t>r</a:t>
            </a:r>
            <a:r>
              <a:rPr lang="en-DE" dirty="0"/>
              <a:t>n</a:t>
            </a:r>
            <a:r>
              <a:rPr lang="en-US" dirty="0"/>
              <a:t>e</a:t>
            </a:r>
            <a:r>
              <a:rPr lang="en-DE" dirty="0"/>
              <a:t>t</a:t>
            </a:r>
            <a:r>
              <a:rPr lang="en-US" dirty="0"/>
              <a:t>e</a:t>
            </a:r>
            <a:r>
              <a:rPr lang="en-DE" dirty="0"/>
              <a:t>s </a:t>
            </a:r>
            <a:r>
              <a:rPr lang="en-US" dirty="0"/>
              <a:t>S</a:t>
            </a:r>
            <a:r>
              <a:rPr lang="en-DE" dirty="0"/>
              <a:t>e</a:t>
            </a:r>
            <a:r>
              <a:rPr lang="en-US" dirty="0"/>
              <a:t>r</a:t>
            </a:r>
            <a:r>
              <a:rPr lang="en-DE" dirty="0"/>
              <a:t>v</a:t>
            </a:r>
            <a:r>
              <a:rPr lang="en-US" dirty="0"/>
              <a:t>i</a:t>
            </a:r>
            <a:r>
              <a:rPr lang="en-DE" dirty="0"/>
              <a:t>c</a:t>
            </a:r>
            <a:r>
              <a:rPr lang="en-US" dirty="0"/>
              <a:t>e</a:t>
            </a:r>
            <a:br>
              <a:rPr lang="en-DE" dirty="0"/>
            </a:br>
            <a:r>
              <a:rPr lang="en-US" dirty="0"/>
              <a:t>W</a:t>
            </a:r>
            <a:r>
              <a:rPr lang="en-DE" dirty="0"/>
              <a:t>i</a:t>
            </a:r>
            <a:r>
              <a:rPr lang="en-US" dirty="0"/>
              <a:t>n</a:t>
            </a:r>
            <a:r>
              <a:rPr lang="en-DE" dirty="0"/>
              <a:t>d</a:t>
            </a:r>
            <a:r>
              <a:rPr lang="en-US" dirty="0"/>
              <a:t>o</a:t>
            </a:r>
            <a:r>
              <a:rPr lang="en-DE" dirty="0"/>
              <a:t>w</a:t>
            </a:r>
            <a:r>
              <a:rPr lang="en-US" dirty="0"/>
              <a:t>s</a:t>
            </a:r>
            <a:r>
              <a:rPr lang="en-DE" dirty="0"/>
              <a:t> </a:t>
            </a:r>
            <a:r>
              <a:rPr lang="en-US" dirty="0"/>
              <a:t>C</a:t>
            </a:r>
            <a:r>
              <a:rPr lang="en-DE" dirty="0"/>
              <a:t>o</a:t>
            </a:r>
            <a:r>
              <a:rPr lang="en-US" dirty="0"/>
              <a:t>n</a:t>
            </a:r>
            <a:r>
              <a:rPr lang="en-DE" dirty="0"/>
              <a:t>t</a:t>
            </a:r>
            <a:r>
              <a:rPr lang="en-US" dirty="0"/>
              <a:t>a</a:t>
            </a:r>
            <a:r>
              <a:rPr lang="en-DE" dirty="0"/>
              <a:t>i</a:t>
            </a:r>
            <a:r>
              <a:rPr lang="en-US" dirty="0"/>
              <a:t>n</a:t>
            </a:r>
            <a:r>
              <a:rPr lang="en-DE" dirty="0"/>
              <a:t>e</a:t>
            </a:r>
            <a:r>
              <a:rPr lang="en-US" dirty="0"/>
              <a:t>r</a:t>
            </a:r>
            <a:r>
              <a:rPr lang="en-DE" dirty="0"/>
              <a:t> support</a:t>
            </a:r>
            <a:endParaRPr lang="en-US" sz="4000" dirty="0"/>
          </a:p>
        </p:txBody>
      </p:sp>
      <p:pic>
        <p:nvPicPr>
          <p:cNvPr id="4" name="Picture 2" descr="Bildergebnis für azure kubernetes service icon">
            <a:extLst>
              <a:ext uri="{FF2B5EF4-FFF2-40B4-BE49-F238E27FC236}">
                <a16:creationId xmlns:a16="http://schemas.microsoft.com/office/drawing/2014/main" id="{090D6FA0-6A49-4CF1-92D2-524A6E5C8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7" y="2989714"/>
            <a:ext cx="1637707" cy="15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53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DE" dirty="0"/>
              <a:t>p</a:t>
            </a:r>
            <a:r>
              <a:rPr lang="en-US" dirty="0"/>
              <a:t>p</a:t>
            </a:r>
            <a:r>
              <a:rPr lang="en-DE" dirty="0"/>
              <a:t>l</a:t>
            </a:r>
            <a:r>
              <a:rPr lang="en-US" dirty="0"/>
              <a:t>i</a:t>
            </a:r>
            <a:r>
              <a:rPr lang="en-DE" dirty="0"/>
              <a:t>c</a:t>
            </a:r>
            <a:r>
              <a:rPr lang="en-US" dirty="0"/>
              <a:t>a</a:t>
            </a:r>
            <a:r>
              <a:rPr lang="en-DE" dirty="0"/>
              <a:t>t</a:t>
            </a:r>
            <a:r>
              <a:rPr lang="en-US" dirty="0"/>
              <a:t>i</a:t>
            </a:r>
            <a:r>
              <a:rPr lang="en-DE" dirty="0"/>
              <a:t>o</a:t>
            </a:r>
            <a:r>
              <a:rPr lang="en-US" dirty="0"/>
              <a:t>n</a:t>
            </a:r>
            <a:r>
              <a:rPr lang="en-DE" dirty="0"/>
              <a:t> </a:t>
            </a:r>
            <a:r>
              <a:rPr lang="en-US" dirty="0"/>
              <a:t>I</a:t>
            </a:r>
            <a:r>
              <a:rPr lang="en-DE" dirty="0"/>
              <a:t>n</a:t>
            </a:r>
            <a:r>
              <a:rPr lang="en-US" dirty="0"/>
              <a:t>s</a:t>
            </a:r>
            <a:r>
              <a:rPr lang="en-DE" dirty="0"/>
              <a:t>i</a:t>
            </a:r>
            <a:r>
              <a:rPr lang="en-US" dirty="0"/>
              <a:t>g</a:t>
            </a:r>
            <a:r>
              <a:rPr lang="en-DE" dirty="0"/>
              <a:t>h</a:t>
            </a:r>
            <a:r>
              <a:rPr lang="en-US" dirty="0"/>
              <a:t>t</a:t>
            </a:r>
            <a:r>
              <a:rPr lang="en-DE" dirty="0"/>
              <a:t>s </a:t>
            </a:r>
            <a:br>
              <a:rPr lang="en-DE" dirty="0"/>
            </a:br>
            <a:r>
              <a:rPr lang="en-US" dirty="0"/>
              <a:t>i</a:t>
            </a:r>
            <a:r>
              <a:rPr lang="en-DE" dirty="0"/>
              <a:t>n Germany West Central</a:t>
            </a:r>
            <a:endParaRPr lang="en-US" sz="4000" dirty="0"/>
          </a:p>
        </p:txBody>
      </p:sp>
      <p:pic>
        <p:nvPicPr>
          <p:cNvPr id="2050" name="Picture 2" descr="Bildergebnis für application insight">
            <a:extLst>
              <a:ext uri="{FF2B5EF4-FFF2-40B4-BE49-F238E27FC236}">
                <a16:creationId xmlns:a16="http://schemas.microsoft.com/office/drawing/2014/main" id="{781408BF-C7D5-4564-8C38-BB1FC2E69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6" r="42465"/>
          <a:stretch/>
        </p:blipFill>
        <p:spPr bwMode="auto">
          <a:xfrm>
            <a:off x="755010" y="2638263"/>
            <a:ext cx="137579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04A1DEF-3204-475F-9B35-DAA08D1AF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DE" dirty="0"/>
              <a:t>x</a:t>
            </a:r>
            <a:r>
              <a:rPr lang="en-US" dirty="0"/>
              <a:t>p</a:t>
            </a:r>
            <a:r>
              <a:rPr lang="en-DE" dirty="0"/>
              <a:t>e</a:t>
            </a:r>
            <a:r>
              <a:rPr lang="en-US" dirty="0"/>
              <a:t>c</a:t>
            </a:r>
            <a:r>
              <a:rPr lang="en-DE" dirty="0"/>
              <a:t>t </a:t>
            </a:r>
            <a:r>
              <a:rPr lang="en-US" dirty="0"/>
              <a:t>A</a:t>
            </a:r>
            <a:r>
              <a:rPr lang="en-DE" dirty="0"/>
              <a:t>p</a:t>
            </a:r>
            <a:r>
              <a:rPr lang="en-US" dirty="0"/>
              <a:t>r</a:t>
            </a:r>
            <a:r>
              <a:rPr lang="en-DE" dirty="0"/>
              <a:t>i</a:t>
            </a:r>
            <a:r>
              <a:rPr lang="en-US" dirty="0"/>
              <a:t>l</a:t>
            </a:r>
            <a:r>
              <a:rPr lang="en-DE" dirty="0"/>
              <a:t>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7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DE" dirty="0"/>
              <a:t>a</a:t>
            </a:r>
            <a:r>
              <a:rPr lang="en-US" dirty="0"/>
              <a:t>p</a:t>
            </a:r>
            <a:r>
              <a:rPr lang="en-DE" dirty="0"/>
              <a:t>r </a:t>
            </a:r>
            <a:br>
              <a:rPr lang="en-DE" dirty="0"/>
            </a:br>
            <a:r>
              <a:rPr lang="en-DE" dirty="0"/>
              <a:t>(</a:t>
            </a:r>
            <a:r>
              <a:rPr lang="en-US" dirty="0"/>
              <a:t>D</a:t>
            </a:r>
            <a:r>
              <a:rPr lang="en-DE" dirty="0"/>
              <a:t>i</a:t>
            </a:r>
            <a:r>
              <a:rPr lang="en-US" dirty="0"/>
              <a:t>s</a:t>
            </a:r>
            <a:r>
              <a:rPr lang="en-DE" dirty="0"/>
              <a:t>t</a:t>
            </a:r>
            <a:r>
              <a:rPr lang="en-US" dirty="0"/>
              <a:t>r</a:t>
            </a:r>
            <a:r>
              <a:rPr lang="en-DE" dirty="0"/>
              <a:t>i</a:t>
            </a:r>
            <a:r>
              <a:rPr lang="en-US" dirty="0"/>
              <a:t>b</a:t>
            </a:r>
            <a:r>
              <a:rPr lang="en-DE" dirty="0"/>
              <a:t>u</a:t>
            </a:r>
            <a:r>
              <a:rPr lang="en-US" dirty="0"/>
              <a:t>t</a:t>
            </a:r>
            <a:r>
              <a:rPr lang="en-DE" dirty="0"/>
              <a:t>e</a:t>
            </a:r>
            <a:r>
              <a:rPr lang="en-US" dirty="0"/>
              <a:t>d</a:t>
            </a:r>
            <a:r>
              <a:rPr lang="en-DE" dirty="0"/>
              <a:t> </a:t>
            </a:r>
            <a:r>
              <a:rPr lang="en-US" dirty="0"/>
              <a:t>A</a:t>
            </a:r>
            <a:r>
              <a:rPr lang="en-DE" dirty="0"/>
              <a:t>p</a:t>
            </a:r>
            <a:r>
              <a:rPr lang="en-US" dirty="0"/>
              <a:t>p</a:t>
            </a:r>
            <a:r>
              <a:rPr lang="en-DE" dirty="0"/>
              <a:t>l</a:t>
            </a:r>
            <a:r>
              <a:rPr lang="en-US" dirty="0"/>
              <a:t>i</a:t>
            </a:r>
            <a:r>
              <a:rPr lang="en-DE" dirty="0"/>
              <a:t>c</a:t>
            </a:r>
            <a:r>
              <a:rPr lang="en-US" dirty="0"/>
              <a:t>a</a:t>
            </a:r>
            <a:r>
              <a:rPr lang="en-DE" dirty="0"/>
              <a:t>t</a:t>
            </a:r>
            <a:r>
              <a:rPr lang="en-US" dirty="0"/>
              <a:t>i</a:t>
            </a:r>
            <a:r>
              <a:rPr lang="en-DE" dirty="0"/>
              <a:t>o</a:t>
            </a:r>
            <a:r>
              <a:rPr lang="en-US" dirty="0"/>
              <a:t>n</a:t>
            </a:r>
            <a:r>
              <a:rPr lang="en-DE" dirty="0"/>
              <a:t> </a:t>
            </a:r>
            <a:r>
              <a:rPr lang="en-US" dirty="0"/>
              <a:t>R</a:t>
            </a:r>
            <a:r>
              <a:rPr lang="en-DE" dirty="0"/>
              <a:t>u</a:t>
            </a:r>
            <a:r>
              <a:rPr lang="en-US" dirty="0"/>
              <a:t>n</a:t>
            </a:r>
            <a:r>
              <a:rPr lang="en-DE" dirty="0"/>
              <a:t>t</a:t>
            </a:r>
            <a:r>
              <a:rPr lang="en-US" dirty="0"/>
              <a:t>i</a:t>
            </a:r>
            <a:r>
              <a:rPr lang="en-DE" dirty="0"/>
              <a:t>m</a:t>
            </a:r>
            <a:r>
              <a:rPr lang="en-US" dirty="0"/>
              <a:t>e</a:t>
            </a:r>
            <a:r>
              <a:rPr lang="en-DE" dirty="0"/>
              <a:t>)</a:t>
            </a: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04A1DEF-3204-475F-9B35-DAA08D1AF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DE" dirty="0"/>
              <a:t>x</a:t>
            </a:r>
            <a:r>
              <a:rPr lang="en-US" dirty="0"/>
              <a:t>p</a:t>
            </a:r>
            <a:r>
              <a:rPr lang="en-DE" dirty="0"/>
              <a:t>e</a:t>
            </a:r>
            <a:r>
              <a:rPr lang="en-US" dirty="0"/>
              <a:t>c</a:t>
            </a:r>
            <a:r>
              <a:rPr lang="en-DE" dirty="0"/>
              <a:t>t </a:t>
            </a:r>
            <a:r>
              <a:rPr lang="en-US" dirty="0"/>
              <a:t>Q</a:t>
            </a:r>
            <a:r>
              <a:rPr lang="en-DE" dirty="0"/>
              <a:t>1, 2020</a:t>
            </a:r>
            <a:endParaRPr lang="en-US" dirty="0"/>
          </a:p>
        </p:txBody>
      </p:sp>
      <p:sp>
        <p:nvSpPr>
          <p:cNvPr id="3" name="AutoShape 2" descr="Dapr">
            <a:extLst>
              <a:ext uri="{FF2B5EF4-FFF2-40B4-BE49-F238E27FC236}">
                <a16:creationId xmlns:a16="http://schemas.microsoft.com/office/drawing/2014/main" id="{94F1C7D6-DC5C-40D7-B1B0-9B6EF7C18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DE4B7A-287A-478B-863D-96196836B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435" y="2815030"/>
            <a:ext cx="2536768" cy="186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1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732016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UP TO DATE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731944" y="2323850"/>
            <a:ext cx="506618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731941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…with Azure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419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Meetups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001486" y="3058425"/>
            <a:ext cx="327284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Meetups zu Microsoft Azure in Deutschland</a:t>
            </a:r>
            <a:endParaRPr lang="de-DE" dirty="0">
              <a:solidFill>
                <a:schemeClr val="accent2"/>
              </a:solidFill>
            </a:endParaRPr>
          </a:p>
          <a:p>
            <a:pPr marL="0" indent="0"/>
            <a:r>
              <a:rPr lang="de-DE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DEV Meetup München</a:t>
            </a:r>
            <a:endParaRPr lang="de-DE" dirty="0">
              <a:solidFill>
                <a:schemeClr val="accent2"/>
              </a:solidFill>
            </a:endParaRPr>
          </a:p>
          <a:p>
            <a:pPr marL="0" lvl="0" indent="0"/>
            <a:r>
              <a:rPr lang="de-DE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Rosenheim Meetup</a:t>
            </a:r>
            <a:endParaRPr lang="de-DE" dirty="0">
              <a:solidFill>
                <a:schemeClr val="accent2"/>
              </a:solidFill>
            </a:endParaRPr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862" y="1616993"/>
            <a:ext cx="4342174" cy="246759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063690" y="985228"/>
            <a:ext cx="3210643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	Advanced trainings for partners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001486" y="3058425"/>
            <a:ext cx="327284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upcomming</a:t>
            </a:r>
            <a:r>
              <a:rPr lang="de-DE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events</a:t>
            </a:r>
            <a:endParaRPr lang="de-DE" dirty="0">
              <a:solidFill>
                <a:schemeClr val="tx1"/>
              </a:solidFill>
            </a:endParaRPr>
          </a:p>
          <a:p>
            <a:pPr marL="0" indent="0"/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2" y="1616993"/>
            <a:ext cx="4342173" cy="24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7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Microsoft Ignite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Weekly</a:t>
            </a:r>
            <a:r>
              <a:rPr lang="en-US" dirty="0"/>
              <a:t> is a summary of the week's top news to help you build on the Microsoft Azure Platform.</a:t>
            </a:r>
            <a:endParaRPr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2" y="1616993"/>
            <a:ext cx="4342173" cy="24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4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Microsoft Build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Weekly</a:t>
            </a:r>
            <a:r>
              <a:rPr lang="en-US" dirty="0"/>
              <a:t> is a summary of the week's top news to help you build on the Microsoft Azure Platform.</a:t>
            </a:r>
            <a:endParaRPr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3" y="1616993"/>
            <a:ext cx="4342171" cy="24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6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808643" y="985228"/>
            <a:ext cx="346569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0" dirty="0"/>
              <a:t>Regelmäßige Neuigkeiten zur Microsoft Azure </a:t>
            </a:r>
            <a:r>
              <a:rPr lang="en-US" b="0" dirty="0"/>
              <a:t>(20WC03)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Weekly</a:t>
            </a:r>
            <a:r>
              <a:rPr lang="en-US" dirty="0"/>
              <a:t> is a summary of the week's top news to help you build on the Microsoft Azure Platform.</a:t>
            </a:r>
            <a:endParaRPr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3" y="1616993"/>
            <a:ext cx="4342171" cy="24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6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SITES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Azure Weekly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Weekly</a:t>
            </a:r>
            <a:r>
              <a:rPr lang="en-US" dirty="0"/>
              <a:t> is a summary of the week's top news to help you build on the Microsoft Azure Platform.</a:t>
            </a:r>
            <a:endParaRPr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2" y="1616993"/>
            <a:ext cx="4342173" cy="24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Data Box Disk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09.01.2019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7861940-6471-4DFB-B0DF-2FD55C783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6" t="14546" r="5000" b="4468"/>
          <a:stretch/>
        </p:blipFill>
        <p:spPr bwMode="auto">
          <a:xfrm>
            <a:off x="612274" y="2724539"/>
            <a:ext cx="1664640" cy="18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6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SITES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Azure updates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Weekly</a:t>
            </a:r>
            <a:r>
              <a:rPr lang="en-US" dirty="0"/>
              <a:t> is a summary of the week's top news to help you build on the Microsoft Azure Platform.</a:t>
            </a:r>
            <a:endParaRPr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862" y="1616993"/>
            <a:ext cx="4342173" cy="24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9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Twitter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474237" y="985228"/>
            <a:ext cx="280009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Who should I follow?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@</a:t>
            </a:r>
            <a:r>
              <a:rPr lang="en-US" dirty="0" err="1"/>
              <a:t>markrussinovich</a:t>
            </a:r>
            <a:endParaRPr lang="en-US" dirty="0"/>
          </a:p>
          <a:p>
            <a:pPr marL="0" lvl="0" indent="0"/>
            <a:r>
              <a:rPr lang="en-US" dirty="0"/>
              <a:t>@</a:t>
            </a:r>
            <a:r>
              <a:rPr lang="en-US" dirty="0" err="1"/>
              <a:t>MSCloud</a:t>
            </a:r>
            <a:endParaRPr lang="en-US" dirty="0"/>
          </a:p>
          <a:p>
            <a:pPr marL="0" lvl="0" indent="0"/>
            <a:r>
              <a:rPr lang="en-US" dirty="0"/>
              <a:t>@Microsoft</a:t>
            </a:r>
          </a:p>
          <a:p>
            <a:pPr marL="0" lvl="0" indent="0"/>
            <a:r>
              <a:rPr lang="en-US" dirty="0"/>
              <a:t>@</a:t>
            </a:r>
            <a:r>
              <a:rPr lang="en-US" dirty="0" err="1"/>
              <a:t>AzureWeekly</a:t>
            </a:r>
            <a:endParaRPr lang="en-US" dirty="0"/>
          </a:p>
          <a:p>
            <a:pPr marL="0" lvl="0" indent="0"/>
            <a:r>
              <a:rPr lang="en-US" dirty="0"/>
              <a:t>@</a:t>
            </a:r>
            <a:r>
              <a:rPr lang="en-US" dirty="0" err="1"/>
              <a:t>msdev</a:t>
            </a:r>
            <a:endParaRPr lang="en-US" dirty="0"/>
          </a:p>
          <a:p>
            <a:pPr marL="0" lvl="0" indent="0"/>
            <a:r>
              <a:rPr lang="en-US" dirty="0"/>
              <a:t>@</a:t>
            </a:r>
            <a:r>
              <a:rPr lang="en-US" dirty="0" err="1"/>
              <a:t>MSFTnews</a:t>
            </a:r>
            <a:endParaRPr lang="en-US" dirty="0"/>
          </a:p>
          <a:p>
            <a:pPr marL="0" lvl="0" indent="0"/>
            <a:r>
              <a:rPr lang="en-US" dirty="0"/>
              <a:t>@Build5Nines</a:t>
            </a:r>
          </a:p>
          <a:p>
            <a:pPr marL="0" lvl="0" indent="0"/>
            <a:r>
              <a:rPr lang="en-US" dirty="0"/>
              <a:t>---------</a:t>
            </a:r>
          </a:p>
          <a:p>
            <a:pPr marL="0" indent="0"/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  <a:p>
            <a:pPr marL="0" lvl="0" indent="0"/>
            <a:r>
              <a:rPr lang="en-US" dirty="0"/>
              <a:t>@</a:t>
            </a:r>
            <a:r>
              <a:rPr lang="en-US" dirty="0" err="1"/>
              <a:t>brendandburns</a:t>
            </a:r>
            <a:endParaRPr lang="en-US" dirty="0"/>
          </a:p>
        </p:txBody>
      </p:sp>
      <p:grpSp>
        <p:nvGrpSpPr>
          <p:cNvPr id="7" name="Google Shape;566;p50">
            <a:extLst>
              <a:ext uri="{FF2B5EF4-FFF2-40B4-BE49-F238E27FC236}">
                <a16:creationId xmlns:a16="http://schemas.microsoft.com/office/drawing/2014/main" id="{11C3A5FA-F162-4BD9-90B6-379EB4A1C275}"/>
              </a:ext>
            </a:extLst>
          </p:cNvPr>
          <p:cNvGrpSpPr/>
          <p:nvPr/>
        </p:nvGrpSpPr>
        <p:grpSpPr>
          <a:xfrm>
            <a:off x="4373087" y="1362264"/>
            <a:ext cx="4682656" cy="3679614"/>
            <a:chOff x="238125" y="1676700"/>
            <a:chExt cx="2045650" cy="1779275"/>
          </a:xfrm>
        </p:grpSpPr>
        <p:sp>
          <p:nvSpPr>
            <p:cNvPr id="8" name="Google Shape;567;p50">
              <a:extLst>
                <a:ext uri="{FF2B5EF4-FFF2-40B4-BE49-F238E27FC236}">
                  <a16:creationId xmlns:a16="http://schemas.microsoft.com/office/drawing/2014/main" id="{A4E2D334-0CE7-4DF7-877A-7AA5AA55DDBC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50">
              <a:extLst>
                <a:ext uri="{FF2B5EF4-FFF2-40B4-BE49-F238E27FC236}">
                  <a16:creationId xmlns:a16="http://schemas.microsoft.com/office/drawing/2014/main" id="{4357CEBF-7A17-4607-B782-12E81E23615E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50">
              <a:extLst>
                <a:ext uri="{FF2B5EF4-FFF2-40B4-BE49-F238E27FC236}">
                  <a16:creationId xmlns:a16="http://schemas.microsoft.com/office/drawing/2014/main" id="{1C330E6A-6D07-45D9-9CC8-9992C04EA6FA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50">
              <a:extLst>
                <a:ext uri="{FF2B5EF4-FFF2-40B4-BE49-F238E27FC236}">
                  <a16:creationId xmlns:a16="http://schemas.microsoft.com/office/drawing/2014/main" id="{05CFFF60-1CF2-421A-BDC9-D1BD333B019D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50">
              <a:extLst>
                <a:ext uri="{FF2B5EF4-FFF2-40B4-BE49-F238E27FC236}">
                  <a16:creationId xmlns:a16="http://schemas.microsoft.com/office/drawing/2014/main" id="{FFC45E56-B741-49C2-A51F-93BE782FA342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3;p50">
              <a:extLst>
                <a:ext uri="{FF2B5EF4-FFF2-40B4-BE49-F238E27FC236}">
                  <a16:creationId xmlns:a16="http://schemas.microsoft.com/office/drawing/2014/main" id="{3765CED0-7520-42C6-8BB0-9C61CFE132F9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069D1-4B21-49C4-8581-FC111230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65" y="1632891"/>
            <a:ext cx="4315279" cy="245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5D5E-1EEA-43B8-BCDC-0A11993B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4862" y="1616993"/>
            <a:ext cx="4342173" cy="24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3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Lab Services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27.02.2019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1026" name="Picture 2" descr="Bildergebnis für azure lab services icon">
            <a:extLst>
              <a:ext uri="{FF2B5EF4-FFF2-40B4-BE49-F238E27FC236}">
                <a16:creationId xmlns:a16="http://schemas.microsoft.com/office/drawing/2014/main" id="{49EED91F-8FC2-4F7D-9656-518422A9A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6" r="20572"/>
          <a:stretch/>
        </p:blipFill>
        <p:spPr bwMode="auto">
          <a:xfrm>
            <a:off x="973494" y="2986606"/>
            <a:ext cx="1396481" cy="12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 </a:t>
            </a:r>
            <a:br>
              <a:rPr lang="en-US" dirty="0"/>
            </a:br>
            <a:r>
              <a:rPr lang="en-US" dirty="0"/>
              <a:t>Azure Function, Java Support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US" dirty="0"/>
              <a:t>27.02.2019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7" name="Picture 4" descr="Bildergebnis für java">
            <a:extLst>
              <a:ext uri="{FF2B5EF4-FFF2-40B4-BE49-F238E27FC236}">
                <a16:creationId xmlns:a16="http://schemas.microsoft.com/office/drawing/2014/main" id="{1EC03500-39CC-4F8B-B8CD-0407C4DE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9" y="2886271"/>
            <a:ext cx="753888" cy="14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F644-9732-4488-8F30-13B5BB872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4" y="451138"/>
            <a:ext cx="8052318" cy="2054100"/>
          </a:xfrm>
        </p:spPr>
        <p:txBody>
          <a:bodyPr/>
          <a:lstStyle/>
          <a:p>
            <a:r>
              <a:rPr lang="en-US" sz="1800" dirty="0"/>
              <a:t>General availability:</a:t>
            </a:r>
            <a:br>
              <a:rPr lang="en-US" dirty="0"/>
            </a:br>
            <a:r>
              <a:rPr lang="en-US" dirty="0"/>
              <a:t>New Event Grid features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86E1-100A-44A2-8BDB-89CE77D1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5" y="2388865"/>
            <a:ext cx="4468245" cy="335674"/>
          </a:xfrm>
        </p:spPr>
        <p:txBody>
          <a:bodyPr/>
          <a:lstStyle/>
          <a:p>
            <a:r>
              <a:rPr lang="en-DE" dirty="0"/>
              <a:t>19</a:t>
            </a:r>
            <a:r>
              <a:rPr lang="en-US" dirty="0"/>
              <a:t>.02.2019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96CC8-DD1C-4041-89F3-5702B0D98612}"/>
              </a:ext>
            </a:extLst>
          </p:cNvPr>
          <p:cNvSpPr txBox="1"/>
          <p:nvPr/>
        </p:nvSpPr>
        <p:spPr>
          <a:xfrm>
            <a:off x="2216205" y="2724539"/>
            <a:ext cx="34996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Retry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Dead lettering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Storage queues as a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Hybrid connections as a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Exo 2"/>
                <a:sym typeface="Exo 2"/>
              </a:rPr>
              <a:t>Manual validation handshake</a:t>
            </a:r>
          </a:p>
        </p:txBody>
      </p:sp>
      <p:pic>
        <p:nvPicPr>
          <p:cNvPr id="1028" name="Picture 4" descr="Bildergebnis für azure eventgrid icon">
            <a:extLst>
              <a:ext uri="{FF2B5EF4-FFF2-40B4-BE49-F238E27FC236}">
                <a16:creationId xmlns:a16="http://schemas.microsoft.com/office/drawing/2014/main" id="{E2600144-A341-4EB4-BE3B-CB3CD7C65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2" y="2772659"/>
            <a:ext cx="1073310" cy="10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7117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961</Words>
  <Application>Microsoft Office PowerPoint</Application>
  <PresentationFormat>On-screen Show (16:9)</PresentationFormat>
  <Paragraphs>199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Roboto Condensed Light</vt:lpstr>
      <vt:lpstr>Fira Sans Extra Condensed Medium</vt:lpstr>
      <vt:lpstr>Roboto Condensed</vt:lpstr>
      <vt:lpstr>Arial</vt:lpstr>
      <vt:lpstr>Squada One</vt:lpstr>
      <vt:lpstr>Exo 2</vt:lpstr>
      <vt:lpstr>Tech Newsletter by Slidesgo</vt:lpstr>
      <vt:lpstr>Azure News</vt:lpstr>
      <vt:lpstr>WELCOME!</vt:lpstr>
      <vt:lpstr>TABLE OF CONTENTS</vt:lpstr>
      <vt:lpstr>ANNOUNCEMENTS</vt:lpstr>
      <vt:lpstr>Azure PowerShell  Cross-platform “Az” module</vt:lpstr>
      <vt:lpstr>General availability:  Azure Data Box Disk</vt:lpstr>
      <vt:lpstr>General availability:  Azure Lab Services</vt:lpstr>
      <vt:lpstr>General availability:  Azure Function, Java Support</vt:lpstr>
      <vt:lpstr>General availability: New Event Grid features</vt:lpstr>
      <vt:lpstr>General availability:  Azure Automation supports the Azure PowerShell Az module</vt:lpstr>
      <vt:lpstr>Azure Resource Manager template  language additions</vt:lpstr>
      <vt:lpstr>General availability:  Azure premium blob storage</vt:lpstr>
      <vt:lpstr>General availability:  Azure Front Door Service</vt:lpstr>
      <vt:lpstr>Decision tree for load balancing in Azure</vt:lpstr>
      <vt:lpstr>General availability:  App Service Migration Assistant for ASP.NET applications</vt:lpstr>
      <vt:lpstr>General availability: Advanced filtering in EventGrid</vt:lpstr>
      <vt:lpstr>General availability: Azure Dev Spaces</vt:lpstr>
      <vt:lpstr>General availability: Azure Red Hat OpenShift</vt:lpstr>
      <vt:lpstr>General availability: Microsoft Authentication Library for Javascript</vt:lpstr>
      <vt:lpstr>Azure now supports GitHub  identity single sign-on</vt:lpstr>
      <vt:lpstr>General availability: User-defined network policy in Azure Kubernetes Service (AKS)</vt:lpstr>
      <vt:lpstr>General availability: Azure Kubernetes Service (AKS) virtual node </vt:lpstr>
      <vt:lpstr>General availability: Azure Container Registry content trust</vt:lpstr>
      <vt:lpstr>General availability: Azure Container Registry tag locking policy</vt:lpstr>
      <vt:lpstr>General availability: Azure Resource Graph</vt:lpstr>
      <vt:lpstr>Introducing the  Microsoft Cloud Adoption Framework  for Azure</vt:lpstr>
      <vt:lpstr>General availability: Azure Function Consumption plan for Linux</vt:lpstr>
      <vt:lpstr>General availability: Python support in Azure Functions</vt:lpstr>
      <vt:lpstr>General availability: User-assigned managed identities for  App Service and Azure Functions</vt:lpstr>
      <vt:lpstr>General availability: Custom OpenID identity providers  in Azure AD B2C</vt:lpstr>
      <vt:lpstr>General availability: Microsoft Azure Ultra Disks </vt:lpstr>
      <vt:lpstr>General availability: Egress lockdown Azure Kubernetes Service</vt:lpstr>
      <vt:lpstr>Microsoft Azure available from new  cloud regions in Germany</vt:lpstr>
      <vt:lpstr>General availability: Key Vault references in  App Service and Azure Functions </vt:lpstr>
      <vt:lpstr>General availability: Standard Load Balancers in Azure Kubernetes Service</vt:lpstr>
      <vt:lpstr>General availability: GitHub Actions for Azure</vt:lpstr>
      <vt:lpstr>General availability: Azure Private Link</vt:lpstr>
      <vt:lpstr>General availability: Azure Kubernetes Service cluster autoscaler</vt:lpstr>
      <vt:lpstr>General availability: Azure Container Registry OCI artifact support</vt:lpstr>
      <vt:lpstr>General availability: Azure Data Share</vt:lpstr>
      <vt:lpstr>General availability: Azure Kubernetes Service support for multiple node pools</vt:lpstr>
      <vt:lpstr>General availability: Azure Kubernetes Service support for Availability Zones</vt:lpstr>
      <vt:lpstr>General availability: Azure Bastion</vt:lpstr>
      <vt:lpstr>General availability: Azure Functions PowerShell support</vt:lpstr>
      <vt:lpstr>General availability: GitHub Actions for Azure Pipelines</vt:lpstr>
      <vt:lpstr>Azure AD B2C is deprecating login.microsoftonline.com</vt:lpstr>
      <vt:lpstr>ANNOUNCEMENTS</vt:lpstr>
      <vt:lpstr>General availability: Azure Functions runtime 3.0 </vt:lpstr>
      <vt:lpstr>Azure Arc</vt:lpstr>
      <vt:lpstr>Azure Kubernetes Service Windows Container support</vt:lpstr>
      <vt:lpstr>Application Insights  in Germany West Central</vt:lpstr>
      <vt:lpstr>dapr  (Distributed Application Runtime)</vt:lpstr>
      <vt:lpstr>STAY UP TO DATE</vt:lpstr>
      <vt:lpstr>Events</vt:lpstr>
      <vt:lpstr>Events</vt:lpstr>
      <vt:lpstr>Events</vt:lpstr>
      <vt:lpstr>Events</vt:lpstr>
      <vt:lpstr>Events</vt:lpstr>
      <vt:lpstr>SITES</vt:lpstr>
      <vt:lpstr>SITES</vt:lpstr>
      <vt:lpstr>Twitter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News</dc:title>
  <dc:creator>Martin Brandl</dc:creator>
  <cp:lastModifiedBy>Martin Brandl</cp:lastModifiedBy>
  <cp:revision>72</cp:revision>
  <dcterms:modified xsi:type="dcterms:W3CDTF">2020-01-28T19:37:10Z</dcterms:modified>
</cp:coreProperties>
</file>